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24"/>
  </p:notesMasterIdLst>
  <p:sldIdLst>
    <p:sldId id="256" r:id="rId2"/>
    <p:sldId id="274" r:id="rId3"/>
    <p:sldId id="263" r:id="rId4"/>
    <p:sldId id="264" r:id="rId5"/>
    <p:sldId id="273" r:id="rId6"/>
    <p:sldId id="265" r:id="rId7"/>
    <p:sldId id="260" r:id="rId8"/>
    <p:sldId id="272" r:id="rId9"/>
    <p:sldId id="276" r:id="rId10"/>
    <p:sldId id="269" r:id="rId11"/>
    <p:sldId id="270" r:id="rId12"/>
    <p:sldId id="275" r:id="rId13"/>
    <p:sldId id="277" r:id="rId14"/>
    <p:sldId id="278" r:id="rId15"/>
    <p:sldId id="266" r:id="rId16"/>
    <p:sldId id="268" r:id="rId17"/>
    <p:sldId id="257" r:id="rId18"/>
    <p:sldId id="271" r:id="rId19"/>
    <p:sldId id="261" r:id="rId20"/>
    <p:sldId id="258" r:id="rId21"/>
    <p:sldId id="259" r:id="rId22"/>
    <p:sldId id="26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067" autoAdjust="0"/>
  </p:normalViewPr>
  <p:slideViewPr>
    <p:cSldViewPr>
      <p:cViewPr varScale="1">
        <p:scale>
          <a:sx n="46" d="100"/>
          <a:sy n="46" d="100"/>
        </p:scale>
        <p:origin x="-20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2ED5AC-129B-4012-AA8B-AE3221182331}" type="datetimeFigureOut">
              <a:rPr lang="en-AU" smtClean="0"/>
              <a:t>11/07/2018</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EDF34A-0A31-4089-BA93-E47C0D681A44}" type="slidenum">
              <a:rPr lang="en-AU" smtClean="0"/>
              <a:t>‹#›</a:t>
            </a:fld>
            <a:endParaRPr lang="en-AU"/>
          </a:p>
        </p:txBody>
      </p:sp>
    </p:spTree>
    <p:extLst>
      <p:ext uri="{BB962C8B-B14F-4D97-AF65-F5344CB8AC3E}">
        <p14:creationId xmlns:p14="http://schemas.microsoft.com/office/powerpoint/2010/main" val="96389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9EDF34A-0A31-4089-BA93-E47C0D681A44}" type="slidenum">
              <a:rPr lang="en-AU" smtClean="0"/>
              <a:t>1</a:t>
            </a:fld>
            <a:endParaRPr lang="en-AU"/>
          </a:p>
        </p:txBody>
      </p:sp>
    </p:spTree>
    <p:extLst>
      <p:ext uri="{BB962C8B-B14F-4D97-AF65-F5344CB8AC3E}">
        <p14:creationId xmlns:p14="http://schemas.microsoft.com/office/powerpoint/2010/main" val="3452025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9EDF34A-0A31-4089-BA93-E47C0D681A44}" type="slidenum">
              <a:rPr lang="en-AU" smtClean="0"/>
              <a:t>13</a:t>
            </a:fld>
            <a:endParaRPr lang="en-AU"/>
          </a:p>
        </p:txBody>
      </p:sp>
    </p:spTree>
    <p:extLst>
      <p:ext uri="{BB962C8B-B14F-4D97-AF65-F5344CB8AC3E}">
        <p14:creationId xmlns:p14="http://schemas.microsoft.com/office/powerpoint/2010/main" val="3197618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Improving</a:t>
            </a:r>
            <a:r>
              <a:rPr lang="en-AU" baseline="0" dirty="0" smtClean="0"/>
              <a:t> wonder: Stop, and ask, ‘what do you think will happen’ – then if you’re into hypothesis testing, try to have them answer ‘and why do you think it will happen that way’?</a:t>
            </a:r>
          </a:p>
        </p:txBody>
      </p:sp>
      <p:sp>
        <p:nvSpPr>
          <p:cNvPr id="4" name="Slide Number Placeholder 3"/>
          <p:cNvSpPr>
            <a:spLocks noGrp="1"/>
          </p:cNvSpPr>
          <p:nvPr>
            <p:ph type="sldNum" sz="quarter" idx="10"/>
          </p:nvPr>
        </p:nvSpPr>
        <p:spPr/>
        <p:txBody>
          <a:bodyPr/>
          <a:lstStyle/>
          <a:p>
            <a:fld id="{A9EDF34A-0A31-4089-BA93-E47C0D681A44}" type="slidenum">
              <a:rPr lang="en-AU" smtClean="0"/>
              <a:t>16</a:t>
            </a:fld>
            <a:endParaRPr lang="en-AU"/>
          </a:p>
        </p:txBody>
      </p:sp>
    </p:spTree>
    <p:extLst>
      <p:ext uri="{BB962C8B-B14F-4D97-AF65-F5344CB8AC3E}">
        <p14:creationId xmlns:p14="http://schemas.microsoft.com/office/powerpoint/2010/main" val="4065324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Science is a people activity;</a:t>
            </a:r>
            <a:endParaRPr lang="en-AU" sz="1800" b="1" kern="1200" dirty="0" smtClean="0">
              <a:solidFill>
                <a:schemeClr val="tx1"/>
              </a:solidFill>
              <a:effectLst/>
              <a:latin typeface="+mn-lt"/>
              <a:ea typeface="+mn-ea"/>
              <a:cs typeface="+mn-cs"/>
            </a:endParaRPr>
          </a:p>
          <a:p>
            <a:pPr lvl="0"/>
            <a:r>
              <a:rPr lang="en-AU" sz="1200" u="sng" kern="1200" dirty="0" smtClean="0">
                <a:solidFill>
                  <a:schemeClr val="tx1"/>
                </a:solidFill>
                <a:effectLst/>
                <a:latin typeface="+mn-lt"/>
                <a:ea typeface="+mn-ea"/>
                <a:cs typeface="+mn-cs"/>
              </a:rPr>
              <a:t>Who invents a theory</a:t>
            </a:r>
            <a:r>
              <a:rPr lang="en-AU" sz="1200" kern="1200" dirty="0" smtClean="0">
                <a:solidFill>
                  <a:schemeClr val="tx1"/>
                </a:solidFill>
                <a:effectLst/>
                <a:latin typeface="+mn-lt"/>
                <a:ea typeface="+mn-ea"/>
                <a:cs typeface="+mn-cs"/>
              </a:rPr>
              <a:t> matters; what’s their background, motives, experience? </a:t>
            </a:r>
          </a:p>
          <a:p>
            <a:pPr lvl="1"/>
            <a:r>
              <a:rPr lang="en-AU" sz="1200" kern="1200" dirty="0" smtClean="0">
                <a:solidFill>
                  <a:schemeClr val="tx1"/>
                </a:solidFill>
                <a:effectLst/>
                <a:latin typeface="+mn-lt"/>
                <a:ea typeface="+mn-ea"/>
                <a:cs typeface="+mn-cs"/>
              </a:rPr>
              <a:t>Every science idea ever created was done by a person – who?</a:t>
            </a:r>
          </a:p>
          <a:p>
            <a:pPr lvl="1"/>
            <a:r>
              <a:rPr lang="en-AU" sz="1200" kern="1200" dirty="0" smtClean="0">
                <a:solidFill>
                  <a:schemeClr val="tx1"/>
                </a:solidFill>
                <a:effectLst/>
                <a:latin typeface="+mn-lt"/>
                <a:ea typeface="+mn-ea"/>
                <a:cs typeface="+mn-cs"/>
              </a:rPr>
              <a:t>What motives did they have? Were they honest motives?</a:t>
            </a:r>
          </a:p>
          <a:p>
            <a:pPr lvl="0"/>
            <a:r>
              <a:rPr lang="en-AU" sz="1200" u="sng" kern="1200" dirty="0" smtClean="0">
                <a:solidFill>
                  <a:schemeClr val="tx1"/>
                </a:solidFill>
                <a:effectLst/>
                <a:latin typeface="+mn-lt"/>
                <a:ea typeface="+mn-ea"/>
                <a:cs typeface="+mn-cs"/>
              </a:rPr>
              <a:t>How</a:t>
            </a:r>
            <a:r>
              <a:rPr lang="en-AU" sz="1200" kern="1200" dirty="0" smtClean="0">
                <a:solidFill>
                  <a:schemeClr val="tx1"/>
                </a:solidFill>
                <a:effectLst/>
                <a:latin typeface="+mn-lt"/>
                <a:ea typeface="+mn-ea"/>
                <a:cs typeface="+mn-cs"/>
              </a:rPr>
              <a:t> they say it matters, what evidence they have?</a:t>
            </a:r>
          </a:p>
          <a:p>
            <a:pPr lvl="1"/>
            <a:r>
              <a:rPr lang="en-AU" sz="1200" kern="1200" dirty="0" smtClean="0">
                <a:solidFill>
                  <a:schemeClr val="tx1"/>
                </a:solidFill>
                <a:effectLst/>
                <a:latin typeface="+mn-lt"/>
                <a:ea typeface="+mn-ea"/>
                <a:cs typeface="+mn-cs"/>
              </a:rPr>
              <a:t>Science ideas must be tested before accepted (this is one way science is different from other ways of knowing).</a:t>
            </a:r>
          </a:p>
          <a:p>
            <a:pPr lvl="0"/>
            <a:r>
              <a:rPr lang="en-AU" sz="1200" u="sng" kern="1200" dirty="0" smtClean="0">
                <a:solidFill>
                  <a:schemeClr val="tx1"/>
                </a:solidFill>
                <a:effectLst/>
                <a:latin typeface="+mn-lt"/>
                <a:ea typeface="+mn-ea"/>
                <a:cs typeface="+mn-cs"/>
              </a:rPr>
              <a:t>What are they actually saying</a:t>
            </a:r>
            <a:r>
              <a:rPr lang="en-AU" sz="1200" kern="1200" dirty="0" smtClean="0">
                <a:solidFill>
                  <a:schemeClr val="tx1"/>
                </a:solidFill>
                <a:effectLst/>
                <a:latin typeface="+mn-lt"/>
                <a:ea typeface="+mn-ea"/>
                <a:cs typeface="+mn-cs"/>
              </a:rPr>
              <a:t>, what does it mean?</a:t>
            </a:r>
          </a:p>
          <a:p>
            <a:pPr lvl="1"/>
            <a:r>
              <a:rPr lang="en-AU" sz="1200" kern="1200" dirty="0" smtClean="0">
                <a:solidFill>
                  <a:schemeClr val="tx1"/>
                </a:solidFill>
                <a:effectLst/>
                <a:latin typeface="+mn-lt"/>
                <a:ea typeface="+mn-ea"/>
                <a:cs typeface="+mn-cs"/>
              </a:rPr>
              <a:t>What did they teach us? Was it electricity, motion, air pressure?</a:t>
            </a:r>
          </a:p>
          <a:p>
            <a:pPr lvl="1"/>
            <a:r>
              <a:rPr lang="en-AU" sz="1200" kern="1200" dirty="0" smtClean="0">
                <a:solidFill>
                  <a:schemeClr val="tx1"/>
                </a:solidFill>
                <a:effectLst/>
                <a:latin typeface="+mn-lt"/>
                <a:ea typeface="+mn-ea"/>
                <a:cs typeface="+mn-cs"/>
              </a:rPr>
              <a:t>Can this new knowledge be used to predict or work with nature?</a:t>
            </a:r>
          </a:p>
          <a:p>
            <a:endParaRPr lang="en-AU" dirty="0"/>
          </a:p>
        </p:txBody>
      </p:sp>
      <p:sp>
        <p:nvSpPr>
          <p:cNvPr id="4" name="Slide Number Placeholder 3"/>
          <p:cNvSpPr>
            <a:spLocks noGrp="1"/>
          </p:cNvSpPr>
          <p:nvPr>
            <p:ph type="sldNum" sz="quarter" idx="10"/>
          </p:nvPr>
        </p:nvSpPr>
        <p:spPr/>
        <p:txBody>
          <a:bodyPr/>
          <a:lstStyle/>
          <a:p>
            <a:fld id="{A9EDF34A-0A31-4089-BA93-E47C0D681A44}" type="slidenum">
              <a:rPr lang="en-AU" smtClean="0"/>
              <a:t>20</a:t>
            </a:fld>
            <a:endParaRPr lang="en-AU"/>
          </a:p>
        </p:txBody>
      </p:sp>
    </p:spTree>
    <p:extLst>
      <p:ext uri="{BB962C8B-B14F-4D97-AF65-F5344CB8AC3E}">
        <p14:creationId xmlns:p14="http://schemas.microsoft.com/office/powerpoint/2010/main" val="3782174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The philosophy of science in teaching</a:t>
            </a:r>
          </a:p>
          <a:p>
            <a:r>
              <a:rPr lang="en-AU" sz="1200" kern="1200" dirty="0" smtClean="0">
                <a:solidFill>
                  <a:schemeClr val="tx1"/>
                </a:solidFill>
                <a:effectLst/>
                <a:latin typeface="+mn-lt"/>
                <a:ea typeface="+mn-ea"/>
                <a:cs typeface="+mn-cs"/>
              </a:rPr>
              <a:t>Q: What is the first thing a scientist needs?</a:t>
            </a:r>
          </a:p>
          <a:p>
            <a:r>
              <a:rPr lang="en-AU" sz="1200" kern="1200" dirty="0" smtClean="0">
                <a:solidFill>
                  <a:schemeClr val="tx1"/>
                </a:solidFill>
                <a:effectLst/>
                <a:latin typeface="+mn-lt"/>
                <a:ea typeface="+mn-ea"/>
                <a:cs typeface="+mn-cs"/>
              </a:rPr>
              <a:t>A: Questions: It starts with questions. It doesn’t start with </a:t>
            </a:r>
            <a:r>
              <a:rPr lang="en-AU" sz="1200" i="1" kern="1200" dirty="0" smtClean="0">
                <a:solidFill>
                  <a:schemeClr val="tx1"/>
                </a:solidFill>
                <a:effectLst/>
                <a:latin typeface="+mn-lt"/>
                <a:ea typeface="+mn-ea"/>
                <a:cs typeface="+mn-cs"/>
              </a:rPr>
              <a:t>activities</a:t>
            </a:r>
            <a:r>
              <a:rPr lang="en-AU" sz="1200" kern="1200" dirty="0" smtClean="0">
                <a:solidFill>
                  <a:schemeClr val="tx1"/>
                </a:solidFill>
                <a:effectLst/>
                <a:latin typeface="+mn-lt"/>
                <a:ea typeface="+mn-ea"/>
                <a:cs typeface="+mn-cs"/>
              </a:rPr>
              <a:t>, it doesn’t start with science </a:t>
            </a:r>
            <a:r>
              <a:rPr lang="en-AU" sz="1200" i="1" kern="1200" dirty="0" smtClean="0">
                <a:solidFill>
                  <a:schemeClr val="tx1"/>
                </a:solidFill>
                <a:effectLst/>
                <a:latin typeface="+mn-lt"/>
                <a:ea typeface="+mn-ea"/>
                <a:cs typeface="+mn-cs"/>
              </a:rPr>
              <a:t>gear</a:t>
            </a:r>
            <a:r>
              <a:rPr lang="en-AU" sz="1200" kern="1200" dirty="0" smtClean="0">
                <a:solidFill>
                  <a:schemeClr val="tx1"/>
                </a:solidFill>
                <a:effectLst/>
                <a:latin typeface="+mn-lt"/>
                <a:ea typeface="+mn-ea"/>
                <a:cs typeface="+mn-cs"/>
              </a:rPr>
              <a:t>, it doesn’t even start with an </a:t>
            </a:r>
            <a:r>
              <a:rPr lang="en-AU" sz="1200" i="1" kern="1200" dirty="0" smtClean="0">
                <a:solidFill>
                  <a:schemeClr val="tx1"/>
                </a:solidFill>
                <a:effectLst/>
                <a:latin typeface="+mn-lt"/>
                <a:ea typeface="+mn-ea"/>
                <a:cs typeface="+mn-cs"/>
              </a:rPr>
              <a:t>aim</a:t>
            </a:r>
            <a:r>
              <a:rPr lang="en-AU" sz="1200" kern="1200" dirty="0" smtClean="0">
                <a:solidFill>
                  <a:schemeClr val="tx1"/>
                </a:solidFill>
                <a:effectLst/>
                <a:latin typeface="+mn-lt"/>
                <a:ea typeface="+mn-ea"/>
                <a:cs typeface="+mn-cs"/>
              </a:rPr>
              <a:t>. It starts with questions. (Demonstration of the </a:t>
            </a:r>
            <a:r>
              <a:rPr lang="en-AU" sz="1200" i="1" kern="1200" dirty="0" smtClean="0">
                <a:solidFill>
                  <a:schemeClr val="tx1"/>
                </a:solidFill>
                <a:effectLst/>
                <a:latin typeface="+mn-lt"/>
                <a:ea typeface="+mn-ea"/>
                <a:cs typeface="+mn-cs"/>
              </a:rPr>
              <a:t>returning roller</a:t>
            </a:r>
            <a:r>
              <a:rPr lang="en-AU" sz="1200" kern="1200" dirty="0" smtClean="0">
                <a:solidFill>
                  <a:schemeClr val="tx1"/>
                </a:solidFill>
                <a:effectLst/>
                <a:latin typeface="+mn-lt"/>
                <a:ea typeface="+mn-ea"/>
                <a:cs typeface="+mn-cs"/>
              </a:rPr>
              <a:t>).</a:t>
            </a:r>
          </a:p>
          <a:p>
            <a:pPr lvl="0"/>
            <a:r>
              <a:rPr lang="en-AU" sz="1200" kern="1200" dirty="0" smtClean="0">
                <a:solidFill>
                  <a:schemeClr val="tx1"/>
                </a:solidFill>
                <a:effectLst/>
                <a:latin typeface="+mn-lt"/>
                <a:ea typeface="+mn-ea"/>
                <a:cs typeface="+mn-cs"/>
              </a:rPr>
              <a:t>Write down what you think is meant by the phrase “Scientific knowledge is created.”</a:t>
            </a:r>
          </a:p>
          <a:p>
            <a:r>
              <a:rPr lang="en-AU" sz="1200" kern="1200" dirty="0" smtClean="0">
                <a:solidFill>
                  <a:schemeClr val="tx1"/>
                </a:solidFill>
                <a:effectLst/>
                <a:latin typeface="+mn-lt"/>
                <a:ea typeface="+mn-ea"/>
                <a:cs typeface="+mn-cs"/>
              </a:rPr>
              <a:t> </a:t>
            </a:r>
          </a:p>
          <a:p>
            <a:pPr lvl="0"/>
            <a:r>
              <a:rPr lang="en-AU" sz="1200" kern="1200" dirty="0" smtClean="0">
                <a:solidFill>
                  <a:schemeClr val="tx1"/>
                </a:solidFill>
                <a:effectLst/>
                <a:latin typeface="+mn-lt"/>
                <a:ea typeface="+mn-ea"/>
                <a:cs typeface="+mn-cs"/>
              </a:rPr>
              <a:t>Scientists and students </a:t>
            </a:r>
            <a:r>
              <a:rPr lang="en-AU" sz="1200" i="1" kern="1200" dirty="0" smtClean="0">
                <a:solidFill>
                  <a:schemeClr val="tx1"/>
                </a:solidFill>
                <a:effectLst/>
                <a:latin typeface="+mn-lt"/>
                <a:ea typeface="+mn-ea"/>
                <a:cs typeface="+mn-cs"/>
              </a:rPr>
              <a:t>make</a:t>
            </a:r>
            <a:r>
              <a:rPr lang="en-AU" sz="1200" kern="1200" dirty="0" smtClean="0">
                <a:solidFill>
                  <a:schemeClr val="tx1"/>
                </a:solidFill>
                <a:effectLst/>
                <a:latin typeface="+mn-lt"/>
                <a:ea typeface="+mn-ea"/>
                <a:cs typeface="+mn-cs"/>
              </a:rPr>
              <a:t> understanding. Just like politics or crime research. (Science as “argument” used in primary connections work.) Scientific knowledge isn’t ‘discovered’, and we don’t think it’s revealed. A postmodern perspective informed by … holds that we must make up  the science, therefore, scientific knowledge is created.</a:t>
            </a:r>
          </a:p>
          <a:p>
            <a:pPr lvl="0"/>
            <a:r>
              <a:rPr lang="en-AU" sz="1200" kern="1200" dirty="0" smtClean="0">
                <a:solidFill>
                  <a:schemeClr val="tx1"/>
                </a:solidFill>
                <a:effectLst/>
                <a:latin typeface="+mn-lt"/>
                <a:ea typeface="+mn-ea"/>
                <a:cs typeface="+mn-cs"/>
              </a:rPr>
              <a:t>And even more importantly in this context, scientific knowledge is being created and recreated inside the minds of your students every day!</a:t>
            </a:r>
          </a:p>
          <a:p>
            <a:endParaRPr lang="en-AU" dirty="0"/>
          </a:p>
        </p:txBody>
      </p:sp>
      <p:sp>
        <p:nvSpPr>
          <p:cNvPr id="4" name="Slide Number Placeholder 3"/>
          <p:cNvSpPr>
            <a:spLocks noGrp="1"/>
          </p:cNvSpPr>
          <p:nvPr>
            <p:ph type="sldNum" sz="quarter" idx="10"/>
          </p:nvPr>
        </p:nvSpPr>
        <p:spPr/>
        <p:txBody>
          <a:bodyPr/>
          <a:lstStyle/>
          <a:p>
            <a:fld id="{A9EDF34A-0A31-4089-BA93-E47C0D681A44}" type="slidenum">
              <a:rPr lang="en-AU" smtClean="0"/>
              <a:t>3</a:t>
            </a:fld>
            <a:endParaRPr lang="en-AU"/>
          </a:p>
        </p:txBody>
      </p:sp>
    </p:spTree>
    <p:extLst>
      <p:ext uri="{BB962C8B-B14F-4D97-AF65-F5344CB8AC3E}">
        <p14:creationId xmlns:p14="http://schemas.microsoft.com/office/powerpoint/2010/main" val="3479777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How scientific knowledge is created.</a:t>
            </a:r>
          </a:p>
          <a:p>
            <a:r>
              <a:rPr lang="en-AU" sz="1200" kern="1200" dirty="0" smtClean="0">
                <a:solidFill>
                  <a:schemeClr val="tx1"/>
                </a:solidFill>
                <a:effectLst/>
                <a:latin typeface="+mn-lt"/>
                <a:ea typeface="+mn-ea"/>
                <a:cs typeface="+mn-cs"/>
              </a:rPr>
              <a:t>(for example, using the </a:t>
            </a:r>
            <a:r>
              <a:rPr lang="en-AU" sz="1200" i="1" kern="1200" dirty="0" smtClean="0">
                <a:solidFill>
                  <a:schemeClr val="tx1"/>
                </a:solidFill>
                <a:effectLst/>
                <a:latin typeface="+mn-lt"/>
                <a:ea typeface="+mn-ea"/>
                <a:cs typeface="+mn-cs"/>
              </a:rPr>
              <a:t>air powered rocket</a:t>
            </a:r>
            <a:r>
              <a:rPr lang="en-AU" sz="1200" kern="1200" dirty="0" smtClean="0">
                <a:solidFill>
                  <a:schemeClr val="tx1"/>
                </a:solidFill>
                <a:effectLst/>
                <a:latin typeface="+mn-lt"/>
                <a:ea typeface="+mn-ea"/>
                <a:cs typeface="+mn-cs"/>
              </a:rPr>
              <a:t>)</a:t>
            </a:r>
          </a:p>
          <a:p>
            <a:pPr lvl="0"/>
            <a:r>
              <a:rPr lang="en-AU" sz="1200" kern="1200" dirty="0" smtClean="0">
                <a:solidFill>
                  <a:schemeClr val="tx1"/>
                </a:solidFill>
                <a:effectLst/>
                <a:latin typeface="+mn-lt"/>
                <a:ea typeface="+mn-ea"/>
                <a:cs typeface="+mn-cs"/>
              </a:rPr>
              <a:t>Questions</a:t>
            </a:r>
          </a:p>
          <a:p>
            <a:pPr lvl="0"/>
            <a:r>
              <a:rPr lang="en-AU" sz="1200" kern="1200" dirty="0" smtClean="0">
                <a:solidFill>
                  <a:schemeClr val="tx1"/>
                </a:solidFill>
                <a:effectLst/>
                <a:latin typeface="+mn-lt"/>
                <a:ea typeface="+mn-ea"/>
                <a:cs typeface="+mn-cs"/>
              </a:rPr>
              <a:t>Theories</a:t>
            </a:r>
          </a:p>
          <a:p>
            <a:pPr lvl="0"/>
            <a:r>
              <a:rPr lang="en-AU" sz="1200" kern="1200" dirty="0" smtClean="0">
                <a:solidFill>
                  <a:schemeClr val="tx1"/>
                </a:solidFill>
                <a:effectLst/>
                <a:latin typeface="+mn-lt"/>
                <a:ea typeface="+mn-ea"/>
                <a:cs typeface="+mn-cs"/>
              </a:rPr>
              <a:t>Experiments</a:t>
            </a:r>
          </a:p>
          <a:p>
            <a:pPr lvl="0"/>
            <a:r>
              <a:rPr lang="en-AU" sz="1200" kern="1200" dirty="0" smtClean="0">
                <a:solidFill>
                  <a:schemeClr val="tx1"/>
                </a:solidFill>
                <a:effectLst/>
                <a:latin typeface="+mn-lt"/>
                <a:ea typeface="+mn-ea"/>
                <a:cs typeface="+mn-cs"/>
              </a:rPr>
              <a:t>Conclusions</a:t>
            </a:r>
          </a:p>
          <a:p>
            <a:pPr lvl="0"/>
            <a:r>
              <a:rPr lang="en-AU" sz="1200" kern="1200" dirty="0" smtClean="0">
                <a:solidFill>
                  <a:schemeClr val="tx1"/>
                </a:solidFill>
                <a:effectLst/>
                <a:latin typeface="+mn-lt"/>
                <a:ea typeface="+mn-ea"/>
                <a:cs typeface="+mn-cs"/>
              </a:rPr>
              <a:t>Communicate</a:t>
            </a:r>
          </a:p>
          <a:p>
            <a:r>
              <a:rPr lang="en-AU" sz="1200" kern="1200" dirty="0" smtClean="0">
                <a:solidFill>
                  <a:schemeClr val="tx1"/>
                </a:solidFill>
                <a:effectLst/>
                <a:latin typeface="+mn-lt"/>
                <a:ea typeface="+mn-ea"/>
                <a:cs typeface="+mn-cs"/>
              </a:rPr>
              <a:t>(There is more to that, but it will do for our purposes today) </a:t>
            </a:r>
          </a:p>
          <a:p>
            <a:r>
              <a:rPr lang="en-AU" sz="1200" kern="1200" dirty="0" smtClean="0">
                <a:solidFill>
                  <a:schemeClr val="tx1"/>
                </a:solidFill>
                <a:effectLst/>
                <a:latin typeface="+mn-lt"/>
                <a:ea typeface="+mn-ea"/>
                <a:cs typeface="+mn-cs"/>
              </a:rPr>
              <a:t>Most impressively, this is the Australian national curriculum</a:t>
            </a:r>
          </a:p>
          <a:p>
            <a:endParaRPr lang="en-AU" dirty="0"/>
          </a:p>
        </p:txBody>
      </p:sp>
      <p:sp>
        <p:nvSpPr>
          <p:cNvPr id="4" name="Slide Number Placeholder 3"/>
          <p:cNvSpPr>
            <a:spLocks noGrp="1"/>
          </p:cNvSpPr>
          <p:nvPr>
            <p:ph type="sldNum" sz="quarter" idx="10"/>
          </p:nvPr>
        </p:nvSpPr>
        <p:spPr/>
        <p:txBody>
          <a:bodyPr/>
          <a:lstStyle/>
          <a:p>
            <a:fld id="{A9EDF34A-0A31-4089-BA93-E47C0D681A44}" type="slidenum">
              <a:rPr lang="en-AU" smtClean="0"/>
              <a:t>4</a:t>
            </a:fld>
            <a:endParaRPr lang="en-AU"/>
          </a:p>
        </p:txBody>
      </p:sp>
    </p:spTree>
    <p:extLst>
      <p:ext uri="{BB962C8B-B14F-4D97-AF65-F5344CB8AC3E}">
        <p14:creationId xmlns:p14="http://schemas.microsoft.com/office/powerpoint/2010/main" val="3153752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Help students see the </a:t>
            </a:r>
            <a:r>
              <a:rPr lang="en-AU" sz="1200" i="1" kern="1200" dirty="0" smtClean="0">
                <a:solidFill>
                  <a:schemeClr val="tx1"/>
                </a:solidFill>
                <a:effectLst/>
                <a:latin typeface="+mn-lt"/>
                <a:ea typeface="+mn-ea"/>
                <a:cs typeface="+mn-cs"/>
              </a:rPr>
              <a:t>purpose</a:t>
            </a:r>
            <a:r>
              <a:rPr lang="en-AU" sz="1200" kern="1200" dirty="0" smtClean="0">
                <a:solidFill>
                  <a:schemeClr val="tx1"/>
                </a:solidFill>
                <a:effectLst/>
                <a:latin typeface="+mn-lt"/>
                <a:ea typeface="+mn-ea"/>
                <a:cs typeface="+mn-cs"/>
              </a:rPr>
              <a:t> of science</a:t>
            </a:r>
          </a:p>
          <a:p>
            <a:pPr lvl="0"/>
            <a:r>
              <a:rPr lang="en-AU" sz="1200" kern="1200" dirty="0" smtClean="0">
                <a:solidFill>
                  <a:schemeClr val="tx1"/>
                </a:solidFill>
                <a:effectLst/>
                <a:latin typeface="+mn-lt"/>
                <a:ea typeface="+mn-ea"/>
                <a:cs typeface="+mn-cs"/>
              </a:rPr>
              <a:t>Find a cause or problem they are passionate about</a:t>
            </a:r>
          </a:p>
          <a:p>
            <a:pPr lvl="0"/>
            <a:r>
              <a:rPr lang="en-AU" sz="1200" kern="1200" dirty="0" smtClean="0">
                <a:solidFill>
                  <a:schemeClr val="tx1"/>
                </a:solidFill>
                <a:effectLst/>
                <a:latin typeface="+mn-lt"/>
                <a:ea typeface="+mn-ea"/>
                <a:cs typeface="+mn-cs"/>
              </a:rPr>
              <a:t>Research it, look for solutions</a:t>
            </a:r>
          </a:p>
          <a:p>
            <a:pPr lvl="0"/>
            <a:r>
              <a:rPr lang="en-AU" sz="1200" kern="1200" dirty="0" smtClean="0">
                <a:solidFill>
                  <a:schemeClr val="tx1"/>
                </a:solidFill>
                <a:effectLst/>
                <a:latin typeface="+mn-lt"/>
                <a:ea typeface="+mn-ea"/>
                <a:cs typeface="+mn-cs"/>
              </a:rPr>
              <a:t>Test out the solution</a:t>
            </a:r>
          </a:p>
          <a:p>
            <a:pPr lvl="0"/>
            <a:r>
              <a:rPr lang="en-AU" sz="1200" kern="1200" dirty="0" smtClean="0">
                <a:solidFill>
                  <a:schemeClr val="tx1"/>
                </a:solidFill>
                <a:effectLst/>
                <a:latin typeface="+mn-lt"/>
                <a:ea typeface="+mn-ea"/>
                <a:cs typeface="+mn-cs"/>
              </a:rPr>
              <a:t>Come to a conclusion</a:t>
            </a:r>
          </a:p>
          <a:p>
            <a:pPr lvl="0"/>
            <a:r>
              <a:rPr lang="en-AU" sz="1200" kern="1200" dirty="0" smtClean="0">
                <a:solidFill>
                  <a:schemeClr val="tx1"/>
                </a:solidFill>
                <a:effectLst/>
                <a:latin typeface="+mn-lt"/>
                <a:ea typeface="+mn-ea"/>
                <a:cs typeface="+mn-cs"/>
              </a:rPr>
              <a:t>Tell everyone why it matters!</a:t>
            </a:r>
          </a:p>
          <a:p>
            <a:endParaRPr lang="en-AU" dirty="0"/>
          </a:p>
        </p:txBody>
      </p:sp>
      <p:sp>
        <p:nvSpPr>
          <p:cNvPr id="4" name="Slide Number Placeholder 3"/>
          <p:cNvSpPr>
            <a:spLocks noGrp="1"/>
          </p:cNvSpPr>
          <p:nvPr>
            <p:ph type="sldNum" sz="quarter" idx="10"/>
          </p:nvPr>
        </p:nvSpPr>
        <p:spPr/>
        <p:txBody>
          <a:bodyPr/>
          <a:lstStyle/>
          <a:p>
            <a:fld id="{A9EDF34A-0A31-4089-BA93-E47C0D681A44}" type="slidenum">
              <a:rPr lang="en-AU" smtClean="0"/>
              <a:t>5</a:t>
            </a:fld>
            <a:endParaRPr lang="en-AU"/>
          </a:p>
        </p:txBody>
      </p:sp>
    </p:spTree>
    <p:extLst>
      <p:ext uri="{BB962C8B-B14F-4D97-AF65-F5344CB8AC3E}">
        <p14:creationId xmlns:p14="http://schemas.microsoft.com/office/powerpoint/2010/main" val="2263656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Answers:</a:t>
            </a:r>
          </a:p>
          <a:p>
            <a:r>
              <a:rPr lang="en-US" dirty="0" smtClean="0"/>
              <a:t>Science: A way of knowing the world. Somewhat</a:t>
            </a:r>
            <a:r>
              <a:rPr lang="en-US" baseline="0" dirty="0" smtClean="0"/>
              <a:t> uniquely, it TESTS all claims. It’s success is enormous.</a:t>
            </a:r>
            <a:endParaRPr lang="en-US" dirty="0" smtClean="0"/>
          </a:p>
          <a:p>
            <a:pPr lvl="0"/>
            <a:r>
              <a:rPr lang="en-US" dirty="0" smtClean="0"/>
              <a:t>Theory: An explanation of how the world</a:t>
            </a:r>
            <a:r>
              <a:rPr lang="en-US" baseline="0" dirty="0" smtClean="0"/>
              <a:t> works, or how to work the world.</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Hypothesis: a</a:t>
            </a:r>
            <a:r>
              <a:rPr lang="en-US" baseline="0" dirty="0" smtClean="0"/>
              <a:t> new, </a:t>
            </a:r>
            <a:r>
              <a:rPr lang="en-US" baseline="0" dirty="0" err="1" smtClean="0"/>
              <a:t>undersupported</a:t>
            </a:r>
            <a:r>
              <a:rPr lang="en-US" baseline="0" dirty="0" smtClean="0"/>
              <a:t>, theory</a:t>
            </a:r>
            <a:endParaRPr lang="en-AU" dirty="0" smtClean="0"/>
          </a:p>
          <a:p>
            <a:pPr lvl="0"/>
            <a:r>
              <a:rPr lang="en-US" dirty="0" smtClean="0"/>
              <a:t>Experiment: to create knowledge by testing predictions</a:t>
            </a:r>
          </a:p>
          <a:p>
            <a:r>
              <a:rPr lang="en-US" dirty="0" smtClean="0"/>
              <a:t>Prediction: a guess of what will</a:t>
            </a:r>
            <a:r>
              <a:rPr lang="en-US" baseline="0" dirty="0" smtClean="0"/>
              <a:t> happen based on your underlying theory</a:t>
            </a:r>
            <a:endParaRPr lang="en-US" dirty="0" smtClean="0"/>
          </a:p>
          <a:p>
            <a:pPr lvl="0"/>
            <a:r>
              <a:rPr lang="en-US" dirty="0" smtClean="0"/>
              <a:t>Research: to gather knowledge in order to create knowledge.</a:t>
            </a:r>
          </a:p>
          <a:p>
            <a:pPr lvl="0"/>
            <a:r>
              <a:rPr lang="en-US" dirty="0" smtClean="0"/>
              <a:t>Inquire: to ask a question. Diverse</a:t>
            </a:r>
            <a:r>
              <a:rPr lang="en-US" baseline="0" dirty="0" smtClean="0"/>
              <a:t> from ‘inquiry teaching’ and ‘inquiry learning’.</a:t>
            </a:r>
            <a:endParaRPr lang="en-AU" dirty="0" smtClean="0"/>
          </a:p>
          <a:p>
            <a:endParaRPr lang="en-AU" sz="1200" b="1"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More</a:t>
            </a:r>
            <a:r>
              <a:rPr lang="en-AU" sz="1200" b="1" kern="1200" baseline="0" dirty="0" smtClean="0">
                <a:solidFill>
                  <a:schemeClr val="tx1"/>
                </a:solidFill>
                <a:effectLst/>
                <a:latin typeface="+mn-lt"/>
                <a:ea typeface="+mn-ea"/>
                <a:cs typeface="+mn-cs"/>
              </a:rPr>
              <a:t> detail from the p</a:t>
            </a:r>
            <a:r>
              <a:rPr lang="en-AU" sz="1200" b="1" kern="1200" dirty="0" smtClean="0">
                <a:solidFill>
                  <a:schemeClr val="tx1"/>
                </a:solidFill>
                <a:effectLst/>
                <a:latin typeface="+mn-lt"/>
                <a:ea typeface="+mn-ea"/>
                <a:cs typeface="+mn-cs"/>
              </a:rPr>
              <a:t>oints to ponder from the scientific glossary:</a:t>
            </a:r>
            <a:endParaRPr lang="en-AU" sz="1800" b="1" kern="1200" dirty="0" smtClean="0">
              <a:solidFill>
                <a:schemeClr val="tx1"/>
              </a:solidFill>
              <a:effectLst/>
              <a:latin typeface="+mn-lt"/>
              <a:ea typeface="+mn-ea"/>
              <a:cs typeface="+mn-cs"/>
            </a:endParaRPr>
          </a:p>
          <a:p>
            <a:pPr lvl="0"/>
            <a:r>
              <a:rPr lang="en-AU" sz="1200" kern="1200" dirty="0" smtClean="0">
                <a:solidFill>
                  <a:schemeClr val="tx1"/>
                </a:solidFill>
                <a:effectLst/>
                <a:latin typeface="+mn-lt"/>
                <a:ea typeface="+mn-ea"/>
                <a:cs typeface="+mn-cs"/>
              </a:rPr>
              <a:t>So if we’re going to create</a:t>
            </a:r>
            <a:r>
              <a:rPr lang="en-AU" sz="1200" kern="1200" baseline="0" dirty="0" smtClean="0">
                <a:solidFill>
                  <a:schemeClr val="tx1"/>
                </a:solidFill>
                <a:effectLst/>
                <a:latin typeface="+mn-lt"/>
                <a:ea typeface="+mn-ea"/>
                <a:cs typeface="+mn-cs"/>
              </a:rPr>
              <a:t> knowledge, it’s better if we’re on the same page regarding what we’re talking about.</a:t>
            </a:r>
            <a:endParaRPr lang="en-AU" sz="1200" kern="1200" dirty="0" smtClean="0">
              <a:solidFill>
                <a:schemeClr val="tx1"/>
              </a:solidFill>
              <a:effectLst/>
              <a:latin typeface="+mn-lt"/>
              <a:ea typeface="+mn-ea"/>
              <a:cs typeface="+mn-cs"/>
            </a:endParaRPr>
          </a:p>
          <a:p>
            <a:pPr lvl="0"/>
            <a:r>
              <a:rPr lang="en-AU" sz="1200" kern="1200" dirty="0" smtClean="0">
                <a:solidFill>
                  <a:schemeClr val="tx1"/>
                </a:solidFill>
                <a:effectLst/>
                <a:latin typeface="+mn-lt"/>
                <a:ea typeface="+mn-ea"/>
                <a:cs typeface="+mn-cs"/>
              </a:rPr>
              <a:t>Experiments are made to test ideas (specifically, theories).</a:t>
            </a:r>
          </a:p>
          <a:p>
            <a:pPr lvl="1"/>
            <a:r>
              <a:rPr lang="en-AU" sz="1200" kern="1200" dirty="0" smtClean="0">
                <a:solidFill>
                  <a:schemeClr val="tx1"/>
                </a:solidFill>
                <a:effectLst/>
                <a:latin typeface="+mn-lt"/>
                <a:ea typeface="+mn-ea"/>
                <a:cs typeface="+mn-cs"/>
              </a:rPr>
              <a:t>Experiments don’t “fail”.</a:t>
            </a:r>
          </a:p>
          <a:p>
            <a:pPr lvl="1"/>
            <a:r>
              <a:rPr lang="en-AU" sz="1200" kern="1200" dirty="0" smtClean="0">
                <a:solidFill>
                  <a:schemeClr val="tx1"/>
                </a:solidFill>
                <a:effectLst/>
                <a:latin typeface="+mn-lt"/>
                <a:ea typeface="+mn-ea"/>
                <a:cs typeface="+mn-cs"/>
              </a:rPr>
              <a:t>Science is based on evidence, not expert opinion (who, what, how).</a:t>
            </a:r>
          </a:p>
          <a:p>
            <a:pPr lvl="1"/>
            <a:r>
              <a:rPr lang="en-AU" sz="1200" kern="1200" dirty="0" smtClean="0">
                <a:solidFill>
                  <a:schemeClr val="tx1"/>
                </a:solidFill>
                <a:effectLst/>
                <a:latin typeface="+mn-lt"/>
                <a:ea typeface="+mn-ea"/>
                <a:cs typeface="+mn-cs"/>
              </a:rPr>
              <a:t>Science is (Observe), question, explain, predict and test, conclude, publish. Not aim, material method etc., that’s </a:t>
            </a:r>
            <a:r>
              <a:rPr lang="en-AU" sz="1200" i="1" kern="1200" dirty="0" smtClean="0">
                <a:solidFill>
                  <a:schemeClr val="tx1"/>
                </a:solidFill>
                <a:effectLst/>
                <a:latin typeface="+mn-lt"/>
                <a:ea typeface="+mn-ea"/>
                <a:cs typeface="+mn-cs"/>
              </a:rPr>
              <a:t>experimental write-up</a:t>
            </a:r>
            <a:r>
              <a:rPr lang="en-AU" sz="1200" kern="1200" dirty="0" smtClean="0">
                <a:solidFill>
                  <a:schemeClr val="tx1"/>
                </a:solidFill>
                <a:effectLst/>
                <a:latin typeface="+mn-lt"/>
                <a:ea typeface="+mn-ea"/>
                <a:cs typeface="+mn-cs"/>
              </a:rPr>
              <a:t> so that others can try out your science.</a:t>
            </a:r>
          </a:p>
          <a:p>
            <a:pPr lvl="0"/>
            <a:r>
              <a:rPr lang="en-AU" sz="1200" kern="1200" dirty="0" smtClean="0">
                <a:solidFill>
                  <a:schemeClr val="tx1"/>
                </a:solidFill>
                <a:effectLst/>
                <a:latin typeface="+mn-lt"/>
                <a:ea typeface="+mn-ea"/>
                <a:cs typeface="+mn-cs"/>
              </a:rPr>
              <a:t>However, did you know that experiments aren’t the only way to do science! </a:t>
            </a:r>
          </a:p>
          <a:p>
            <a:pPr lvl="1"/>
            <a:r>
              <a:rPr lang="en-AU" sz="1200" kern="1200" dirty="0" smtClean="0">
                <a:solidFill>
                  <a:schemeClr val="tx1"/>
                </a:solidFill>
                <a:effectLst/>
                <a:latin typeface="+mn-lt"/>
                <a:ea typeface="+mn-ea"/>
                <a:cs typeface="+mn-cs"/>
              </a:rPr>
              <a:t>Lederman (2004) cites 3 general levels of scientific inquiry; Descriptive (closely observing a situation, common to anatomy and taxonomy for instance), Correlational (comparing information for patterns, common to sociology for instance), and Experimental (discussed here as creating and testing ideas about the world).  </a:t>
            </a:r>
          </a:p>
          <a:p>
            <a:pPr lvl="0"/>
            <a:r>
              <a:rPr lang="en-AU" sz="1200" kern="1200" dirty="0" smtClean="0">
                <a:solidFill>
                  <a:schemeClr val="tx1"/>
                </a:solidFill>
                <a:effectLst/>
                <a:latin typeface="+mn-lt"/>
                <a:ea typeface="+mn-ea"/>
                <a:cs typeface="+mn-cs"/>
              </a:rPr>
              <a:t>Experiments aren’t demonstrations (testing a theory v’s demonstrating it).</a:t>
            </a:r>
          </a:p>
          <a:p>
            <a:pPr lvl="0"/>
            <a:r>
              <a:rPr lang="en-AU" sz="1200" kern="1200" dirty="0" smtClean="0">
                <a:solidFill>
                  <a:schemeClr val="tx1"/>
                </a:solidFill>
                <a:effectLst/>
                <a:latin typeface="+mn-lt"/>
                <a:ea typeface="+mn-ea"/>
                <a:cs typeface="+mn-cs"/>
              </a:rPr>
              <a:t>Experiments aren’t tests (testing a theory v’s just seeing what will happen).</a:t>
            </a:r>
          </a:p>
          <a:p>
            <a:pPr lvl="0"/>
            <a:r>
              <a:rPr lang="en-AU" sz="1200" kern="1200" dirty="0" smtClean="0">
                <a:solidFill>
                  <a:schemeClr val="tx1"/>
                </a:solidFill>
                <a:effectLst/>
                <a:latin typeface="+mn-lt"/>
                <a:ea typeface="+mn-ea"/>
                <a:cs typeface="+mn-cs"/>
              </a:rPr>
              <a:t>Fair tests are experiments set up so that we know what we’re testing!</a:t>
            </a:r>
          </a:p>
          <a:p>
            <a:pPr lvl="0"/>
            <a:endParaRPr lang="en-AU" sz="1200" kern="1200" dirty="0" smtClean="0">
              <a:solidFill>
                <a:schemeClr val="tx1"/>
              </a:solidFill>
              <a:effectLst/>
              <a:latin typeface="+mn-lt"/>
              <a:ea typeface="+mn-ea"/>
              <a:cs typeface="+mn-cs"/>
            </a:endParaRPr>
          </a:p>
          <a:p>
            <a:pPr lvl="0"/>
            <a:r>
              <a:rPr lang="en-AU" sz="1200" kern="1200" dirty="0" smtClean="0">
                <a:solidFill>
                  <a:schemeClr val="tx1"/>
                </a:solidFill>
                <a:effectLst/>
                <a:latin typeface="+mn-lt"/>
                <a:ea typeface="+mn-ea"/>
                <a:cs typeface="+mn-cs"/>
              </a:rPr>
              <a:t>Theories aren’t guesses. They are explanations or, in my words, ‘science stories’ of how the world works. Scientific theories cannot be directly tested, but we can test the predictions that result from those theories. Theories include the theory of gravity, theory of evolution, or germ theory.</a:t>
            </a:r>
          </a:p>
          <a:p>
            <a:pPr lvl="1"/>
            <a:r>
              <a:rPr lang="en-AU" sz="1200" kern="1200" dirty="0" smtClean="0">
                <a:solidFill>
                  <a:schemeClr val="tx1"/>
                </a:solidFill>
                <a:effectLst/>
                <a:latin typeface="+mn-lt"/>
                <a:ea typeface="+mn-ea"/>
                <a:cs typeface="+mn-cs"/>
              </a:rPr>
              <a:t>Theories usually start with the word ‘because’…</a:t>
            </a:r>
          </a:p>
          <a:p>
            <a:pPr lvl="1"/>
            <a:r>
              <a:rPr lang="en-AU" sz="1200" kern="1200" dirty="0" smtClean="0">
                <a:solidFill>
                  <a:schemeClr val="tx1"/>
                </a:solidFill>
                <a:effectLst/>
                <a:latin typeface="+mn-lt"/>
                <a:ea typeface="+mn-ea"/>
                <a:cs typeface="+mn-cs"/>
              </a:rPr>
              <a:t>And require </a:t>
            </a:r>
            <a:r>
              <a:rPr lang="en-AU" sz="1200" b="1" kern="1200" dirty="0" smtClean="0">
                <a:solidFill>
                  <a:schemeClr val="tx1"/>
                </a:solidFill>
                <a:effectLst/>
                <a:latin typeface="+mn-lt"/>
                <a:ea typeface="+mn-ea"/>
                <a:cs typeface="+mn-cs"/>
              </a:rPr>
              <a:t>evidence</a:t>
            </a:r>
            <a:r>
              <a:rPr lang="en-AU" sz="1200" kern="1200" dirty="0" smtClean="0">
                <a:solidFill>
                  <a:schemeClr val="tx1"/>
                </a:solidFill>
                <a:effectLst/>
                <a:latin typeface="+mn-lt"/>
                <a:ea typeface="+mn-ea"/>
                <a:cs typeface="+mn-cs"/>
              </a:rPr>
              <a:t> to be accepted in science.</a:t>
            </a:r>
          </a:p>
          <a:p>
            <a:pPr lvl="1"/>
            <a:endParaRPr lang="en-AU" sz="1200" kern="1200" dirty="0" smtClean="0">
              <a:solidFill>
                <a:schemeClr val="tx1"/>
              </a:solidFill>
              <a:effectLst/>
              <a:latin typeface="+mn-lt"/>
              <a:ea typeface="+mn-ea"/>
              <a:cs typeface="+mn-cs"/>
            </a:endParaRPr>
          </a:p>
          <a:p>
            <a:pPr lvl="0"/>
            <a:r>
              <a:rPr lang="en-AU" sz="1200" kern="1200" dirty="0" smtClean="0">
                <a:solidFill>
                  <a:schemeClr val="tx1"/>
                </a:solidFill>
                <a:effectLst/>
                <a:latin typeface="+mn-lt"/>
                <a:ea typeface="+mn-ea"/>
                <a:cs typeface="+mn-cs"/>
              </a:rPr>
              <a:t>Hypothesis aren’t predictions. Hypothesis are baby theories that haven’t been tested much or are based on only a few observations. Hypothesis can grow into well accepted theories if they pass many tests.)</a:t>
            </a:r>
          </a:p>
          <a:p>
            <a:pPr lvl="1"/>
            <a:r>
              <a:rPr lang="en-AU" sz="1200" kern="1200" dirty="0" smtClean="0">
                <a:solidFill>
                  <a:schemeClr val="tx1"/>
                </a:solidFill>
                <a:effectLst/>
                <a:latin typeface="+mn-lt"/>
                <a:ea typeface="+mn-ea"/>
                <a:cs typeface="+mn-cs"/>
              </a:rPr>
              <a:t>They also usually start with the word ‘because’.</a:t>
            </a:r>
          </a:p>
          <a:p>
            <a:pPr lvl="1"/>
            <a:endParaRPr lang="en-AU" sz="1200" kern="1200" dirty="0" smtClean="0">
              <a:solidFill>
                <a:schemeClr val="tx1"/>
              </a:solidFill>
              <a:effectLst/>
              <a:latin typeface="+mn-lt"/>
              <a:ea typeface="+mn-ea"/>
              <a:cs typeface="+mn-cs"/>
            </a:endParaRPr>
          </a:p>
          <a:p>
            <a:pPr lvl="1"/>
            <a:r>
              <a:rPr lang="en-AU" sz="1200" kern="1200" dirty="0" smtClean="0">
                <a:solidFill>
                  <a:schemeClr val="tx1"/>
                </a:solidFill>
                <a:effectLst/>
                <a:latin typeface="+mn-lt"/>
                <a:ea typeface="+mn-ea"/>
                <a:cs typeface="+mn-cs"/>
              </a:rPr>
              <a:t>Predictions are guesses at what your results will be. To some, you need a prediction</a:t>
            </a:r>
            <a:r>
              <a:rPr lang="en-AU" sz="1200" kern="1200" baseline="0" dirty="0" smtClean="0">
                <a:solidFill>
                  <a:schemeClr val="tx1"/>
                </a:solidFill>
                <a:effectLst/>
                <a:latin typeface="+mn-lt"/>
                <a:ea typeface="+mn-ea"/>
                <a:cs typeface="+mn-cs"/>
              </a:rPr>
              <a:t> to know you’re doing an experiment.</a:t>
            </a:r>
          </a:p>
          <a:p>
            <a:endParaRPr lang="en-AU" sz="1200"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(Extra bonus from the philosophy of science)</a:t>
            </a:r>
          </a:p>
          <a:p>
            <a:pPr lvl="1"/>
            <a:endParaRPr lang="en-AU" sz="1200" kern="1200" dirty="0" smtClean="0">
              <a:solidFill>
                <a:schemeClr val="tx1"/>
              </a:solidFill>
              <a:effectLst/>
              <a:latin typeface="+mn-lt"/>
              <a:ea typeface="+mn-ea"/>
              <a:cs typeface="+mn-cs"/>
            </a:endParaRPr>
          </a:p>
          <a:p>
            <a:pPr lvl="0"/>
            <a:r>
              <a:rPr lang="en-AU" sz="1200" kern="1200" dirty="0" smtClean="0">
                <a:solidFill>
                  <a:schemeClr val="tx1"/>
                </a:solidFill>
                <a:effectLst/>
                <a:latin typeface="+mn-lt"/>
                <a:ea typeface="+mn-ea"/>
                <a:cs typeface="+mn-cs"/>
              </a:rPr>
              <a:t>Scientific laws aren’t “true” – they are just another kind of theory that must be tested, and will be rejected if they fail the tests. Scientific laws are used to specify a particular relationship in nature, and are usually written using mathematics. Laws include the gas law which explains the relationship between pressure and temperature, or the laws of motion which explain the relationship between force, mass and acceleration.</a:t>
            </a:r>
          </a:p>
          <a:p>
            <a:pPr lvl="0"/>
            <a:r>
              <a:rPr lang="en-AU" sz="1200" kern="1200" dirty="0" smtClean="0">
                <a:solidFill>
                  <a:schemeClr val="tx1"/>
                </a:solidFill>
                <a:effectLst/>
                <a:latin typeface="+mn-lt"/>
                <a:ea typeface="+mn-ea"/>
                <a:cs typeface="+mn-cs"/>
              </a:rPr>
              <a:t>Observation isn’t inference. What you perceive (observation), and how you make sense of what you perceive (inference) are very different things. </a:t>
            </a:r>
          </a:p>
          <a:p>
            <a:pPr lvl="1"/>
            <a:r>
              <a:rPr lang="en-AU" sz="1200" kern="1200" dirty="0" smtClean="0">
                <a:solidFill>
                  <a:schemeClr val="tx1"/>
                </a:solidFill>
                <a:effectLst/>
                <a:latin typeface="+mn-lt"/>
                <a:ea typeface="+mn-ea"/>
                <a:cs typeface="+mn-cs"/>
              </a:rPr>
              <a:t>The rocket balloon flew around, that is what you observed. But </a:t>
            </a:r>
            <a:r>
              <a:rPr lang="en-AU" sz="1200" i="1" kern="1200" dirty="0" smtClean="0">
                <a:solidFill>
                  <a:schemeClr val="tx1"/>
                </a:solidFill>
                <a:effectLst/>
                <a:latin typeface="+mn-lt"/>
                <a:ea typeface="+mn-ea"/>
                <a:cs typeface="+mn-cs"/>
              </a:rPr>
              <a:t>why</a:t>
            </a:r>
            <a:r>
              <a:rPr lang="en-AU" sz="1200" kern="1200" dirty="0" smtClean="0">
                <a:solidFill>
                  <a:schemeClr val="tx1"/>
                </a:solidFill>
                <a:effectLst/>
                <a:latin typeface="+mn-lt"/>
                <a:ea typeface="+mn-ea"/>
                <a:cs typeface="+mn-cs"/>
              </a:rPr>
              <a:t> did it fly around? That is your inference, or in other words, your theory.</a:t>
            </a:r>
          </a:p>
          <a:p>
            <a:endParaRPr lang="en-AU" sz="1200" kern="1200" dirty="0" smtClean="0">
              <a:solidFill>
                <a:schemeClr val="tx1"/>
              </a:solidFill>
              <a:effectLst/>
              <a:latin typeface="+mn-lt"/>
              <a:ea typeface="+mn-ea"/>
              <a:cs typeface="+mn-cs"/>
            </a:endParaRPr>
          </a:p>
          <a:p>
            <a:pPr lvl="0"/>
            <a:r>
              <a:rPr lang="en-AU" sz="1200" kern="1200" dirty="0" smtClean="0">
                <a:solidFill>
                  <a:schemeClr val="tx1"/>
                </a:solidFill>
                <a:effectLst/>
                <a:latin typeface="+mn-lt"/>
                <a:ea typeface="+mn-ea"/>
                <a:cs typeface="+mn-cs"/>
              </a:rPr>
              <a:t>There are two very general bodies of science: core and frontier. </a:t>
            </a:r>
          </a:p>
          <a:p>
            <a:pPr lvl="1"/>
            <a:r>
              <a:rPr lang="en-AU" sz="1200" kern="1200" dirty="0" smtClean="0">
                <a:solidFill>
                  <a:schemeClr val="tx1"/>
                </a:solidFill>
                <a:effectLst/>
                <a:latin typeface="+mn-lt"/>
                <a:ea typeface="+mn-ea"/>
                <a:cs typeface="+mn-cs"/>
              </a:rPr>
              <a:t>Core science is very well established, used and agreed on by large numbers of scientists, and resistant to change. Core science includes atomic theory, genetic theory, and in spite of protests to the contrary – evolutionary theory.</a:t>
            </a:r>
          </a:p>
          <a:p>
            <a:pPr lvl="1"/>
            <a:r>
              <a:rPr lang="en-AU" sz="1200" kern="1200" dirty="0" smtClean="0">
                <a:solidFill>
                  <a:schemeClr val="tx1"/>
                </a:solidFill>
                <a:effectLst/>
                <a:latin typeface="+mn-lt"/>
                <a:ea typeface="+mn-ea"/>
                <a:cs typeface="+mn-cs"/>
              </a:rPr>
              <a:t>Frontier science is new, often hotly contested, sometimes controversial and for that reason much more popular and publicised than core science – making many people feel that frontier science is the only science.</a:t>
            </a:r>
          </a:p>
          <a:p>
            <a:r>
              <a:rPr lang="en-AU" sz="1200" kern="1200" dirty="0" smtClean="0">
                <a:solidFill>
                  <a:schemeClr val="tx1"/>
                </a:solidFill>
                <a:effectLst/>
                <a:latin typeface="+mn-lt"/>
                <a:ea typeface="+mn-ea"/>
                <a:cs typeface="+mn-cs"/>
              </a:rPr>
              <a:t>Demonstration of the </a:t>
            </a:r>
            <a:r>
              <a:rPr lang="en-AU" sz="1200" i="1" kern="1200" dirty="0" smtClean="0">
                <a:solidFill>
                  <a:schemeClr val="tx1"/>
                </a:solidFill>
                <a:effectLst/>
                <a:latin typeface="+mn-lt"/>
                <a:ea typeface="+mn-ea"/>
                <a:cs typeface="+mn-cs"/>
              </a:rPr>
              <a:t>rocket balloon (some science concepts are crazy, but they work, so we are obliged to keep them)</a:t>
            </a:r>
            <a:r>
              <a:rPr lang="en-AU" sz="1200" kern="1200" dirty="0" smtClean="0">
                <a:solidFill>
                  <a:schemeClr val="tx1"/>
                </a:solidFill>
                <a:effectLst/>
                <a:latin typeface="+mn-lt"/>
                <a:ea typeface="+mn-ea"/>
                <a:cs typeface="+mn-cs"/>
              </a:rPr>
              <a:t>.</a:t>
            </a:r>
          </a:p>
          <a:p>
            <a:r>
              <a:rPr lang="en-AU" sz="1200" kern="1200" dirty="0" smtClean="0">
                <a:solidFill>
                  <a:schemeClr val="tx1"/>
                </a:solidFill>
                <a:effectLst/>
                <a:latin typeface="+mn-lt"/>
                <a:ea typeface="+mn-ea"/>
                <a:cs typeface="+mn-cs"/>
              </a:rPr>
              <a:t>(Back to the curriculum then!)</a:t>
            </a:r>
          </a:p>
          <a:p>
            <a:endParaRPr lang="en-AU" dirty="0"/>
          </a:p>
        </p:txBody>
      </p:sp>
      <p:sp>
        <p:nvSpPr>
          <p:cNvPr id="4" name="Slide Number Placeholder 3"/>
          <p:cNvSpPr>
            <a:spLocks noGrp="1"/>
          </p:cNvSpPr>
          <p:nvPr>
            <p:ph type="sldNum" sz="quarter" idx="10"/>
          </p:nvPr>
        </p:nvSpPr>
        <p:spPr/>
        <p:txBody>
          <a:bodyPr/>
          <a:lstStyle/>
          <a:p>
            <a:fld id="{A9EDF34A-0A31-4089-BA93-E47C0D681A44}" type="slidenum">
              <a:rPr lang="en-AU" smtClean="0"/>
              <a:t>6</a:t>
            </a:fld>
            <a:endParaRPr lang="en-AU"/>
          </a:p>
        </p:txBody>
      </p:sp>
    </p:spTree>
    <p:extLst>
      <p:ext uri="{BB962C8B-B14F-4D97-AF65-F5344CB8AC3E}">
        <p14:creationId xmlns:p14="http://schemas.microsoft.com/office/powerpoint/2010/main" val="1638072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So what </a:t>
            </a:r>
            <a:r>
              <a:rPr lang="en-AU" sz="1200" b="1" i="1" kern="1200" dirty="0" smtClean="0">
                <a:solidFill>
                  <a:schemeClr val="tx1"/>
                </a:solidFill>
                <a:effectLst/>
                <a:latin typeface="+mn-lt"/>
                <a:ea typeface="+mn-ea"/>
                <a:cs typeface="+mn-cs"/>
              </a:rPr>
              <a:t>is</a:t>
            </a:r>
            <a:r>
              <a:rPr lang="en-AU" sz="1200" b="1" kern="1200" dirty="0" smtClean="0">
                <a:solidFill>
                  <a:schemeClr val="tx1"/>
                </a:solidFill>
                <a:effectLst/>
                <a:latin typeface="+mn-lt"/>
                <a:ea typeface="+mn-ea"/>
                <a:cs typeface="+mn-cs"/>
              </a:rPr>
              <a:t> </a:t>
            </a:r>
            <a:r>
              <a:rPr lang="en-AU" sz="1200" b="1" u="sng" kern="1200" dirty="0" smtClean="0">
                <a:solidFill>
                  <a:schemeClr val="tx1"/>
                </a:solidFill>
                <a:effectLst/>
                <a:latin typeface="+mn-lt"/>
                <a:ea typeface="+mn-ea"/>
                <a:cs typeface="+mn-cs"/>
              </a:rPr>
              <a:t>inquiry</a:t>
            </a:r>
            <a:r>
              <a:rPr lang="en-AU" sz="1200" b="1" kern="1200" dirty="0" smtClean="0">
                <a:solidFill>
                  <a:schemeClr val="tx1"/>
                </a:solidFill>
                <a:effectLst/>
                <a:latin typeface="+mn-lt"/>
                <a:ea typeface="+mn-ea"/>
                <a:cs typeface="+mn-cs"/>
              </a:rPr>
              <a:t>? Review of Ireland et al. (2012) – This is not my key point, but</a:t>
            </a:r>
            <a:r>
              <a:rPr lang="en-AU" sz="1200" b="1" kern="1200" baseline="0" dirty="0" smtClean="0">
                <a:solidFill>
                  <a:schemeClr val="tx1"/>
                </a:solidFill>
                <a:effectLst/>
                <a:latin typeface="+mn-lt"/>
                <a:ea typeface="+mn-ea"/>
                <a:cs typeface="+mn-cs"/>
              </a:rPr>
              <a:t> I want you to think about it.</a:t>
            </a:r>
            <a:endParaRPr lang="en-AU" sz="1800" b="1"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There is a lot of fuss about this ‘inquiry teaching’, so I did my doctoral research to find out what teachers meant when they said “I’m teaching science through inquiry.” I found there were three things that teachers </a:t>
            </a:r>
            <a:r>
              <a:rPr lang="en-AU" sz="1200" i="1" kern="1200" dirty="0" smtClean="0">
                <a:solidFill>
                  <a:schemeClr val="tx1"/>
                </a:solidFill>
                <a:effectLst/>
                <a:latin typeface="+mn-lt"/>
                <a:ea typeface="+mn-ea"/>
                <a:cs typeface="+mn-cs"/>
              </a:rPr>
              <a:t>actually</a:t>
            </a:r>
            <a:r>
              <a:rPr lang="en-AU" sz="1200" kern="1200" dirty="0" smtClean="0">
                <a:solidFill>
                  <a:schemeClr val="tx1"/>
                </a:solidFill>
                <a:effectLst/>
                <a:latin typeface="+mn-lt"/>
                <a:ea typeface="+mn-ea"/>
                <a:cs typeface="+mn-cs"/>
              </a:rPr>
              <a:t> meant;</a:t>
            </a:r>
          </a:p>
          <a:p>
            <a:endParaRPr lang="en-AU" sz="1200" b="1" i="1" kern="1200" dirty="0" smtClean="0">
              <a:solidFill>
                <a:schemeClr val="tx1"/>
              </a:solidFill>
              <a:effectLst/>
              <a:latin typeface="+mn-lt"/>
              <a:ea typeface="+mn-ea"/>
              <a:cs typeface="+mn-cs"/>
            </a:endParaRPr>
          </a:p>
          <a:p>
            <a:r>
              <a:rPr lang="en-AU" sz="1200" b="1" i="1" kern="1200" dirty="0" smtClean="0">
                <a:solidFill>
                  <a:schemeClr val="tx1"/>
                </a:solidFill>
                <a:effectLst/>
                <a:latin typeface="+mn-lt"/>
                <a:ea typeface="+mn-ea"/>
                <a:cs typeface="+mn-cs"/>
              </a:rPr>
              <a:t>Category 1 summary: Student Centred Experiences</a:t>
            </a:r>
          </a:p>
          <a:p>
            <a:r>
              <a:rPr lang="en-AU" sz="1200" kern="1200" dirty="0" smtClean="0">
                <a:solidFill>
                  <a:schemeClr val="tx1"/>
                </a:solidFill>
                <a:effectLst/>
                <a:latin typeface="+mn-lt"/>
                <a:ea typeface="+mn-ea"/>
                <a:cs typeface="+mn-cs"/>
              </a:rPr>
              <a:t>Inquiry teaching is experienced as Student Centred Experiences (Category 1) when teachers structure their teaching around a concern for students’ personal experiences during learning with a focus on sensory events. That is, there is an expectation that the students will see, hear, feel and do interesting things that will focus their attention, have them asking science questions, and improve their engagement in learning. The teacher sets up opportunities for students to capitalise on their curiosity and to ask questions about their experiences. </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Examples</a:t>
            </a:r>
            <a:r>
              <a:rPr lang="en-AU" sz="1200" kern="1200" dirty="0" smtClean="0">
                <a:solidFill>
                  <a:schemeClr val="tx1"/>
                </a:solidFill>
                <a:effectLst/>
                <a:latin typeface="+mn-lt"/>
                <a:ea typeface="+mn-ea"/>
                <a:cs typeface="+mn-cs"/>
              </a:rPr>
              <a:t> presented by teachers included growing tomato plants in various conditions to observe what qualities made them flourish (T1), playing with live worms after reading about them (T5), and watching videos about volcanoes to highlight science content material (T20). Examples of this category also included allowing students unstructured </a:t>
            </a:r>
            <a:r>
              <a:rPr lang="en-AU" sz="1200" i="1" kern="1200" dirty="0" smtClean="0">
                <a:solidFill>
                  <a:schemeClr val="tx1"/>
                </a:solidFill>
                <a:effectLst/>
                <a:latin typeface="+mn-lt"/>
                <a:ea typeface="+mn-ea"/>
                <a:cs typeface="+mn-cs"/>
              </a:rPr>
              <a:t>play</a:t>
            </a:r>
            <a:r>
              <a:rPr lang="en-AU" sz="1200" kern="1200" dirty="0" smtClean="0">
                <a:solidFill>
                  <a:schemeClr val="tx1"/>
                </a:solidFill>
                <a:effectLst/>
                <a:latin typeface="+mn-lt"/>
                <a:ea typeface="+mn-ea"/>
                <a:cs typeface="+mn-cs"/>
              </a:rPr>
              <a:t> with equipment during a science lesson (T3, T4, T5), as free choice activities during students’ free time (T16), or when teachers teach students how to perform an activity and allow them to re-perform it before school (T6, T9). Scientific proofs, that is, science content demonstrations by teachers or students making use of experimental procedures to obtain expected results, also belonged to this category (T6, T12).</a:t>
            </a:r>
          </a:p>
          <a:p>
            <a:endParaRPr lang="en-AU" sz="1200" kern="1200" dirty="0" smtClean="0">
              <a:solidFill>
                <a:schemeClr val="tx1"/>
              </a:solidFill>
              <a:effectLst/>
              <a:latin typeface="+mn-lt"/>
              <a:ea typeface="+mn-ea"/>
              <a:cs typeface="+mn-cs"/>
            </a:endParaRPr>
          </a:p>
          <a:p>
            <a:r>
              <a:rPr lang="en-AU" sz="1200" b="1" i="1" kern="1200" dirty="0" smtClean="0">
                <a:solidFill>
                  <a:schemeClr val="tx1"/>
                </a:solidFill>
                <a:effectLst/>
                <a:latin typeface="+mn-lt"/>
                <a:ea typeface="+mn-ea"/>
                <a:cs typeface="+mn-cs"/>
              </a:rPr>
              <a:t>Category 2 summary: Teacher Generated Problems</a:t>
            </a:r>
          </a:p>
          <a:p>
            <a:r>
              <a:rPr lang="en-AU" sz="1200" kern="1200" dirty="0" smtClean="0">
                <a:solidFill>
                  <a:schemeClr val="tx1"/>
                </a:solidFill>
                <a:effectLst/>
                <a:latin typeface="+mn-lt"/>
                <a:ea typeface="+mn-ea"/>
                <a:cs typeface="+mn-cs"/>
              </a:rPr>
              <a:t>Inquiry teaching is experienced as Teacher Generated Problems (Category 2) when teachers structure their teaching around a given problem they have designed and that the students are required to solve. The problem is central to the teaching experience as teachers feel it helps students engage with the topic at hand and produce productive work. In this category, teachers expect students will have greater ownership over the content material covered than other teaching methods through resolving the problem themselves.</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Examples include: </a:t>
            </a:r>
            <a:r>
              <a:rPr lang="en-AU" sz="1200" kern="1200" dirty="0" smtClean="0">
                <a:solidFill>
                  <a:schemeClr val="tx1"/>
                </a:solidFill>
                <a:effectLst/>
                <a:latin typeface="+mn-lt"/>
                <a:ea typeface="+mn-ea"/>
                <a:cs typeface="+mn-cs"/>
              </a:rPr>
              <a:t>working out how to lift a heavy box using only a cylinder and plank (T14); responding to an imaginary letter from an underwater theme park world for information on how to set up a new exhibit (T18); building a tower using paper and sticky tape that would support a tennis ball (T10); setting students the task to find out about natural disasters (T17) from the internet or library. Examples may also include designing, building and testing energy efficient shoebox houses (T4); testing water absorption into the atmosphere (T15); developing tests to compare towel absorbency (T16); measuring viscosity, the co-efficient of bouncing, or the hardness of rocks (T7).</a:t>
            </a:r>
          </a:p>
          <a:p>
            <a:endParaRPr lang="en-AU" sz="1200" kern="1200" dirty="0" smtClean="0">
              <a:solidFill>
                <a:schemeClr val="tx1"/>
              </a:solidFill>
              <a:effectLst/>
              <a:latin typeface="+mn-lt"/>
              <a:ea typeface="+mn-ea"/>
              <a:cs typeface="+mn-cs"/>
            </a:endParaRPr>
          </a:p>
          <a:p>
            <a:r>
              <a:rPr lang="en-AU" sz="1200" b="1" i="1" kern="1200" dirty="0" smtClean="0">
                <a:solidFill>
                  <a:schemeClr val="tx1"/>
                </a:solidFill>
                <a:effectLst/>
                <a:latin typeface="+mn-lt"/>
                <a:ea typeface="+mn-ea"/>
                <a:cs typeface="+mn-cs"/>
              </a:rPr>
              <a:t>Category 3 summary: Student Generated Questions</a:t>
            </a:r>
          </a:p>
          <a:p>
            <a:r>
              <a:rPr lang="en-AU" sz="1200" kern="1200" dirty="0" smtClean="0">
                <a:solidFill>
                  <a:schemeClr val="tx1"/>
                </a:solidFill>
                <a:effectLst/>
                <a:latin typeface="+mn-lt"/>
                <a:ea typeface="+mn-ea"/>
                <a:cs typeface="+mn-cs"/>
              </a:rPr>
              <a:t>Inquiry teaching is experienced as Student Generated Questions (Category 3) when teachers structure their teaching around helping students to ask and answer their own questions about phenomena. The students’ questions are central to the teaching experience as teachers see students as being more motivated and engaged with science content and materials when they are seeking to answer their own questions than with traditional teaching methods. </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Examples </a:t>
            </a:r>
            <a:r>
              <a:rPr lang="en-AU" sz="1200" kern="1200" dirty="0" smtClean="0">
                <a:solidFill>
                  <a:schemeClr val="tx1"/>
                </a:solidFill>
                <a:effectLst/>
                <a:latin typeface="+mn-lt"/>
                <a:ea typeface="+mn-ea"/>
                <a:cs typeface="+mn-cs"/>
              </a:rPr>
              <a:t>of this category include negotiating a topic with students, such as under the sea (T6, T18) or micro-beasts (T8), then organising students to generate questions and research their answers within that topic. This category also includes scientific investigations where the teacher selects the topic, but helps students to generate and answer their own questions in relation to that topic, such as developing a way of testing advertising claims for superior products (T4), or exploring the qualities of successful balloon rockets (T2). The focus is on helping students to ask and answer their own questions.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“However, teacher beliefs regarding the nature of student understanding of scientific knowledge did not differ among categories. In all categories, knowledge is gathered rather than created, though the process of gathering that knowledge did differ between categories; from watching demonstrations or experiencing materials in the Student Centred Experiences category, through solving a problem during the Teacher Generated Problems category, to concluding (correctly) on the results of their own investigations during the Student Generated Questions category.”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”Teachers acted as though a correct answer was waiting to be found in science (Section 4.5.3 teachers role, epistemological beliefs), rather than being created and tested through scientific processes of knowing (Prosser et al., 1994; </a:t>
            </a:r>
            <a:r>
              <a:rPr lang="en-AU" sz="1200" kern="1200" dirty="0" err="1" smtClean="0">
                <a:solidFill>
                  <a:schemeClr val="tx1"/>
                </a:solidFill>
                <a:effectLst/>
                <a:latin typeface="+mn-lt"/>
                <a:ea typeface="+mn-ea"/>
                <a:cs typeface="+mn-cs"/>
              </a:rPr>
              <a:t>Samuelowicz</a:t>
            </a:r>
            <a:r>
              <a:rPr lang="en-AU" sz="1200" kern="1200" dirty="0" smtClean="0">
                <a:solidFill>
                  <a:schemeClr val="tx1"/>
                </a:solidFill>
                <a:effectLst/>
                <a:latin typeface="+mn-lt"/>
                <a:ea typeface="+mn-ea"/>
                <a:cs typeface="+mn-cs"/>
              </a:rPr>
              <a:t> &amp; Bain, 1992). “ – p156</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err="1" smtClean="0">
                <a:solidFill>
                  <a:schemeClr val="tx1"/>
                </a:solidFill>
                <a:effectLst/>
                <a:latin typeface="+mn-lt"/>
                <a:ea typeface="+mn-ea"/>
                <a:cs typeface="+mn-cs"/>
              </a:rPr>
              <a:t>Pg</a:t>
            </a:r>
            <a:r>
              <a:rPr lang="en-AU" sz="1200" kern="1200" dirty="0" smtClean="0">
                <a:solidFill>
                  <a:schemeClr val="tx1"/>
                </a:solidFill>
                <a:effectLst/>
                <a:latin typeface="+mn-lt"/>
                <a:ea typeface="+mn-ea"/>
                <a:cs typeface="+mn-cs"/>
              </a:rPr>
              <a:t> 158 is particularly</a:t>
            </a:r>
            <a:r>
              <a:rPr lang="en-AU" sz="1200" kern="1200" baseline="0" dirty="0" smtClean="0">
                <a:solidFill>
                  <a:schemeClr val="tx1"/>
                </a:solidFill>
                <a:effectLst/>
                <a:latin typeface="+mn-lt"/>
                <a:ea typeface="+mn-ea"/>
                <a:cs typeface="+mn-cs"/>
              </a:rPr>
              <a:t> important:</a:t>
            </a:r>
          </a:p>
          <a:p>
            <a:r>
              <a:rPr lang="en-AU" sz="1200" kern="1200" dirty="0" smtClean="0">
                <a:solidFill>
                  <a:schemeClr val="tx1"/>
                </a:solidFill>
                <a:effectLst/>
                <a:latin typeface="+mn-lt"/>
                <a:ea typeface="+mn-ea"/>
                <a:cs typeface="+mn-cs"/>
              </a:rPr>
              <a:t>Teacher epistemological beliefs around the source of knowledge, being from expert opinion or student’s analysis of evidence, has been mentioned as one of the more significant findings of this study. From the definition of Eastwell (2008); “An inquiry activity is one that requires students to answer a scientific question by analysing raw, empirical data themselves” (p. 31), it can be seen that all categories in this study involve answering a question (student or teachers’) and all involve students interpreting data. Thus, according to this definition, all forms of inquiry represented in this thesis are potentially inquiry. The difficulty lies in teacher epistemological beliefs – students were concluding what teachers expected, even incorrectly, rather than using evidence and logic as the source of knowledge as this definition seems to imply. This failure to meet the epistemological standards of the literature is the motivation behind the NOS movement, especially with regards to evidence as opposed to authority based decision making (Osborne &amp; Collins, 2003). Several studies strive to place evidence highly as an epistemological standard in science, for example, “Students using evidence to defend their conclusions.” (Harwood et al., 2006, p. 72) and “Learner gives priority to evidence” (National Research Council of America, 2000, p. 42). Even certain definitions of scientific literacy require students to be able to “draw evidence-based conclusions” (</a:t>
            </a:r>
            <a:r>
              <a:rPr lang="en-AU" sz="1200" kern="1200" dirty="0" err="1" smtClean="0">
                <a:solidFill>
                  <a:schemeClr val="tx1"/>
                </a:solidFill>
                <a:effectLst/>
                <a:latin typeface="+mn-lt"/>
                <a:ea typeface="+mn-ea"/>
                <a:cs typeface="+mn-cs"/>
              </a:rPr>
              <a:t>Goodrum</a:t>
            </a:r>
            <a:r>
              <a:rPr lang="en-AU" sz="1200" kern="1200" dirty="0" smtClean="0">
                <a:solidFill>
                  <a:schemeClr val="tx1"/>
                </a:solidFill>
                <a:effectLst/>
                <a:latin typeface="+mn-lt"/>
                <a:ea typeface="+mn-ea"/>
                <a:cs typeface="+mn-cs"/>
              </a:rPr>
              <a:t> et al., 2001, p. ix).</a:t>
            </a:r>
          </a:p>
          <a:p>
            <a:r>
              <a:rPr lang="en-AU" sz="1200" kern="1200" dirty="0" smtClean="0">
                <a:solidFill>
                  <a:schemeClr val="tx1"/>
                </a:solidFill>
                <a:effectLst/>
                <a:latin typeface="+mn-lt"/>
                <a:ea typeface="+mn-ea"/>
                <a:cs typeface="+mn-cs"/>
              </a:rPr>
              <a:t>Teachers appear to be looking for a fun, hands on activity that engages students and potentially helps make them better people. Teacher educators are looking to train a scientifically literate generation (</a:t>
            </a:r>
            <a:r>
              <a:rPr lang="en-AU" sz="1200" kern="1200" dirty="0" err="1" smtClean="0">
                <a:solidFill>
                  <a:schemeClr val="tx1"/>
                </a:solidFill>
                <a:effectLst/>
                <a:latin typeface="+mn-lt"/>
                <a:ea typeface="+mn-ea"/>
                <a:cs typeface="+mn-cs"/>
              </a:rPr>
              <a:t>Goodrum</a:t>
            </a:r>
            <a:r>
              <a:rPr lang="en-AU" sz="1200" kern="1200" dirty="0" smtClean="0">
                <a:solidFill>
                  <a:schemeClr val="tx1"/>
                </a:solidFill>
                <a:effectLst/>
                <a:latin typeface="+mn-lt"/>
                <a:ea typeface="+mn-ea"/>
                <a:cs typeface="+mn-cs"/>
              </a:rPr>
              <a:t> et al., 2001), through student experiences that are more closely aligned with authentic science (Chinn &amp; </a:t>
            </a:r>
            <a:r>
              <a:rPr lang="en-AU" sz="1200" kern="1200" dirty="0" err="1" smtClean="0">
                <a:solidFill>
                  <a:schemeClr val="tx1"/>
                </a:solidFill>
                <a:effectLst/>
                <a:latin typeface="+mn-lt"/>
                <a:ea typeface="+mn-ea"/>
                <a:cs typeface="+mn-cs"/>
              </a:rPr>
              <a:t>Hmelo</a:t>
            </a:r>
            <a:r>
              <a:rPr lang="en-AU" sz="1200" kern="1200" dirty="0" smtClean="0">
                <a:solidFill>
                  <a:schemeClr val="tx1"/>
                </a:solidFill>
                <a:effectLst/>
                <a:latin typeface="+mn-lt"/>
                <a:ea typeface="+mn-ea"/>
                <a:cs typeface="+mn-cs"/>
              </a:rPr>
              <a:t>-Silver, 2002) and require students to create knowledge rather than absorb it in new and entertaining ways (Colburn, 2000). Part of the reason for this difference in aims could be the differences in epistemological beliefs of teachers and teacher educators. Teachers appear to have limited epistemological beliefs with regards to science: using it to prove a point rather than test an idea, using creativity to explore content but not to create or test hypothesis. Section 5.5, recommendations, continues the discussion regarding this gap and potential ways to bridge teacher and teacher educators’ expectations for inquiry teaching.</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endParaRPr lang="en-AU" dirty="0" smtClean="0"/>
          </a:p>
          <a:p>
            <a:pPr lvl="0"/>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Each conception had its benefits and place in the curriculum, however, those teachers which focused on helping students to ask and answer their own student questions were describing a curriculum that was more aligned with contemporary educational objectives. Also, the categories were hierarchical, experience centred teachers tended to stay with simply experiences, while question centred teachers would use all other conceptions at different times.</a:t>
            </a:r>
          </a:p>
          <a:p>
            <a:r>
              <a:rPr lang="en-AU" sz="1200" kern="1200" dirty="0" smtClean="0">
                <a:solidFill>
                  <a:schemeClr val="tx1"/>
                </a:solidFill>
                <a:effectLst/>
                <a:latin typeface="+mn-lt"/>
                <a:ea typeface="+mn-ea"/>
                <a:cs typeface="+mn-cs"/>
              </a:rPr>
              <a:t>Questions are the basis of science. Questions not only help you to determine what students are actually learning; the questions you, your students, and future scientists ask will determine what science becomes in the future. </a:t>
            </a:r>
          </a:p>
          <a:p>
            <a:endParaRPr lang="en-AU" sz="1200" b="1" i="1"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A9EDF34A-0A31-4089-BA93-E47C0D681A44}" type="slidenum">
              <a:rPr lang="en-AU" smtClean="0"/>
              <a:t>7</a:t>
            </a:fld>
            <a:endParaRPr lang="en-AU"/>
          </a:p>
        </p:txBody>
      </p:sp>
    </p:spTree>
    <p:extLst>
      <p:ext uri="{BB962C8B-B14F-4D97-AF65-F5344CB8AC3E}">
        <p14:creationId xmlns:p14="http://schemas.microsoft.com/office/powerpoint/2010/main" val="596550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You folks are going to run circles around</a:t>
            </a:r>
            <a:r>
              <a:rPr lang="en-AU" sz="1200" b="1" kern="1200" baseline="0" dirty="0" smtClean="0">
                <a:solidFill>
                  <a:schemeClr val="tx1"/>
                </a:solidFill>
                <a:effectLst/>
                <a:latin typeface="+mn-lt"/>
                <a:ea typeface="+mn-ea"/>
                <a:cs typeface="+mn-cs"/>
              </a:rPr>
              <a:t> me here – you already know more about early childhood learning than I do, and you already know more about creating knowledge in the early childhood settings. What are your suggestions?</a:t>
            </a: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From my</a:t>
            </a:r>
            <a:r>
              <a:rPr lang="en-AU" sz="1200" kern="1200" baseline="0" dirty="0" smtClean="0">
                <a:solidFill>
                  <a:schemeClr val="tx1"/>
                </a:solidFill>
                <a:effectLst/>
                <a:latin typeface="+mn-lt"/>
                <a:ea typeface="+mn-ea"/>
                <a:cs typeface="+mn-cs"/>
              </a:rPr>
              <a:t> doctoral research, s</a:t>
            </a:r>
            <a:r>
              <a:rPr lang="en-AU" sz="1200" kern="1200" dirty="0" smtClean="0">
                <a:solidFill>
                  <a:schemeClr val="tx1"/>
                </a:solidFill>
                <a:effectLst/>
                <a:latin typeface="+mn-lt"/>
                <a:ea typeface="+mn-ea"/>
                <a:cs typeface="+mn-cs"/>
              </a:rPr>
              <a:t>ix </a:t>
            </a:r>
            <a:r>
              <a:rPr lang="en-AU" sz="1200" kern="1200" dirty="0" smtClean="0">
                <a:solidFill>
                  <a:schemeClr val="tx1"/>
                </a:solidFill>
                <a:effectLst/>
                <a:latin typeface="+mn-lt"/>
                <a:ea typeface="+mn-ea"/>
                <a:cs typeface="+mn-cs"/>
              </a:rPr>
              <a:t>specific recommendations are here proposed which could assist teachers to implement Category 3. They are: (a) Making teachers aware of the categories of conceptions uncovered in this study; (b) Making use of the KWL technique in science education; (c) Challenging teacher epistemological beliefs to allow the source of knowledge in science education to be evidence and not just expert opinion, thus allowing students to be creators and not just consumers of knowledge; (d) Using more appropriate terminology in the classroom (i.e., ‘experiment’, and ‘hypothesis’, to begin with); (e) During inquiry units based on the 5E’s method, making special effort to validate and explore student generated questions during the explore and elaborate phases; (f) helping teachers see how Category 3 can be successfully applied at all year levels.</a:t>
            </a:r>
          </a:p>
          <a:p>
            <a:endParaRPr lang="en-AU" dirty="0"/>
          </a:p>
        </p:txBody>
      </p:sp>
      <p:sp>
        <p:nvSpPr>
          <p:cNvPr id="4" name="Slide Number Placeholder 3"/>
          <p:cNvSpPr>
            <a:spLocks noGrp="1"/>
          </p:cNvSpPr>
          <p:nvPr>
            <p:ph type="sldNum" sz="quarter" idx="10"/>
          </p:nvPr>
        </p:nvSpPr>
        <p:spPr/>
        <p:txBody>
          <a:bodyPr/>
          <a:lstStyle/>
          <a:p>
            <a:fld id="{A9EDF34A-0A31-4089-BA93-E47C0D681A44}" type="slidenum">
              <a:rPr lang="en-AU" smtClean="0"/>
              <a:t>8</a:t>
            </a:fld>
            <a:endParaRPr lang="en-AU"/>
          </a:p>
        </p:txBody>
      </p:sp>
    </p:spTree>
    <p:extLst>
      <p:ext uri="{BB962C8B-B14F-4D97-AF65-F5344CB8AC3E}">
        <p14:creationId xmlns:p14="http://schemas.microsoft.com/office/powerpoint/2010/main" val="1334241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9EDF34A-0A31-4089-BA93-E47C0D681A44}" type="slidenum">
              <a:rPr lang="en-AU" smtClean="0"/>
              <a:t>9</a:t>
            </a:fld>
            <a:endParaRPr lang="en-AU"/>
          </a:p>
        </p:txBody>
      </p:sp>
    </p:spTree>
    <p:extLst>
      <p:ext uri="{BB962C8B-B14F-4D97-AF65-F5344CB8AC3E}">
        <p14:creationId xmlns:p14="http://schemas.microsoft.com/office/powerpoint/2010/main" val="2540857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4 stations, do, then share:</a:t>
            </a:r>
          </a:p>
          <a:p>
            <a:r>
              <a:rPr lang="en-AU" dirty="0" smtClean="0"/>
              <a:t>Physical Sciences – Magnet racers</a:t>
            </a:r>
          </a:p>
          <a:p>
            <a:r>
              <a:rPr lang="en-AU" dirty="0" smtClean="0"/>
              <a:t>Chemical Science – Bubble worms</a:t>
            </a:r>
          </a:p>
          <a:p>
            <a:r>
              <a:rPr lang="en-AU" dirty="0" smtClean="0"/>
              <a:t>Life Sciences – Bug sukka</a:t>
            </a:r>
          </a:p>
          <a:p>
            <a:r>
              <a:rPr lang="en-AU" dirty="0" smtClean="0"/>
              <a:t>Earth and Space Sciences – Sedimentary sculpture</a:t>
            </a:r>
          </a:p>
          <a:p>
            <a:endParaRPr lang="en-AU" dirty="0" smtClean="0"/>
          </a:p>
          <a:p>
            <a:pPr marL="171450" indent="-171450">
              <a:buFontTx/>
              <a:buChar char="-"/>
            </a:pPr>
            <a:endParaRPr lang="en-AU" dirty="0" smtClean="0"/>
          </a:p>
          <a:p>
            <a:pPr marL="171450" indent="-171450">
              <a:buFontTx/>
              <a:buChar char="-"/>
            </a:pPr>
            <a:r>
              <a:rPr lang="en-AU" dirty="0" smtClean="0"/>
              <a:t>Then free time to chat to me, explore and play.</a:t>
            </a:r>
          </a:p>
          <a:p>
            <a:pPr marL="171450" indent="-171450">
              <a:buFontTx/>
              <a:buChar char="-"/>
            </a:pPr>
            <a:endParaRPr lang="en-AU" dirty="0" smtClean="0"/>
          </a:p>
          <a:p>
            <a:pPr marL="171450" indent="-171450">
              <a:buFontTx/>
              <a:buChar char="-"/>
            </a:pPr>
            <a:endParaRPr lang="en-AU" dirty="0" smtClean="0"/>
          </a:p>
          <a:p>
            <a:pPr marL="171450" indent="-171450">
              <a:buFontTx/>
              <a:buChar char="-"/>
            </a:pPr>
            <a:endParaRPr lang="en-AU" dirty="0" smtClean="0"/>
          </a:p>
          <a:p>
            <a:pPr marL="171450" indent="-171450">
              <a:buFontTx/>
              <a:buChar char="-"/>
            </a:pPr>
            <a:endParaRPr lang="en-AU" dirty="0" smtClean="0"/>
          </a:p>
          <a:p>
            <a:pPr marL="171450" indent="-171450">
              <a:buFontTx/>
              <a:buChar char="-"/>
            </a:pPr>
            <a:endParaRPr lang="en-AU" dirty="0" smtClean="0"/>
          </a:p>
          <a:p>
            <a:pPr marL="171450" indent="-171450">
              <a:buFontTx/>
              <a:buChar char="-"/>
            </a:pPr>
            <a:endParaRPr lang="en-AU" dirty="0" smtClean="0"/>
          </a:p>
          <a:p>
            <a:r>
              <a:rPr lang="en-AU" dirty="0" smtClean="0"/>
              <a:t>Senses</a:t>
            </a:r>
          </a:p>
          <a:p>
            <a:r>
              <a:rPr lang="en-AU" dirty="0" smtClean="0"/>
              <a:t>Motion</a:t>
            </a:r>
          </a:p>
          <a:p>
            <a:r>
              <a:rPr lang="en-AU" dirty="0" smtClean="0"/>
              <a:t>Life </a:t>
            </a:r>
          </a:p>
          <a:p>
            <a:endParaRPr lang="en-AU" dirty="0" smtClean="0"/>
          </a:p>
          <a:p>
            <a:pPr marL="171450" indent="-171450">
              <a:buFontTx/>
              <a:buChar char="-"/>
            </a:pPr>
            <a:endParaRPr lang="en-AU" dirty="0"/>
          </a:p>
        </p:txBody>
      </p:sp>
      <p:sp>
        <p:nvSpPr>
          <p:cNvPr id="4" name="Slide Number Placeholder 3"/>
          <p:cNvSpPr>
            <a:spLocks noGrp="1"/>
          </p:cNvSpPr>
          <p:nvPr>
            <p:ph type="sldNum" sz="quarter" idx="10"/>
          </p:nvPr>
        </p:nvSpPr>
        <p:spPr/>
        <p:txBody>
          <a:bodyPr/>
          <a:lstStyle/>
          <a:p>
            <a:fld id="{A9EDF34A-0A31-4089-BA93-E47C0D681A44}" type="slidenum">
              <a:rPr lang="en-AU" smtClean="0"/>
              <a:t>12</a:t>
            </a:fld>
            <a:endParaRPr lang="en-AU"/>
          </a:p>
        </p:txBody>
      </p:sp>
    </p:spTree>
    <p:extLst>
      <p:ext uri="{BB962C8B-B14F-4D97-AF65-F5344CB8AC3E}">
        <p14:creationId xmlns:p14="http://schemas.microsoft.com/office/powerpoint/2010/main" val="3696755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FBA785-5123-4F7B-93A2-93909D6144EC}" type="datetime1">
              <a:rPr lang="en-AU" smtClean="0"/>
              <a:t>11/07/2018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30C01F4-7816-432E-BDB3-8F1E078B37E0}"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40E1EF-0F34-4CD3-9678-47AA53287DE7}" type="datetime1">
              <a:rPr lang="en-AU" smtClean="0"/>
              <a:t>11/07/2018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30C01F4-7816-432E-BDB3-8F1E078B37E0}"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5E47B78-A0E7-4D96-B9AE-DE913F6EAAC6}" type="datetime1">
              <a:rPr lang="en-AU" smtClean="0"/>
              <a:t>11/07/2018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30C01F4-7816-432E-BDB3-8F1E078B37E0}" type="slidenum">
              <a:rPr lang="en-AU" smtClean="0"/>
              <a:t>‹#›</a:t>
            </a:fld>
            <a:endParaRPr lang="en-A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5B928-6757-43EB-B644-C86998CFB8E4}" type="datetime1">
              <a:rPr lang="en-AU" smtClean="0"/>
              <a:t>11/07/2018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30C01F4-7816-432E-BDB3-8F1E078B37E0}" type="slidenum">
              <a:rPr lang="en-AU" smtClean="0"/>
              <a:t>‹#›</a:t>
            </a:fld>
            <a:endParaRPr lang="en-AU"/>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896025-40A6-4CBD-A492-38FF0B2BA247}" type="datetime1">
              <a:rPr lang="en-AU" smtClean="0"/>
              <a:t>11/07/2018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30C01F4-7816-432E-BDB3-8F1E078B37E0}"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BCB920C-E87E-4C31-B188-52189BBCBA20}" type="datetime1">
              <a:rPr lang="en-AU" smtClean="0"/>
              <a:t>11/07/2018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30C01F4-7816-432E-BDB3-8F1E078B37E0}" type="slidenum">
              <a:rPr lang="en-AU" smtClean="0"/>
              <a:t>‹#›</a:t>
            </a:fld>
            <a:endParaRPr lang="en-AU"/>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3067FD-4EE6-497A-B53B-FA3BB32DC426}" type="datetime1">
              <a:rPr lang="en-AU" smtClean="0"/>
              <a:t>11/07/2018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30C01F4-7816-432E-BDB3-8F1E078B37E0}"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79B733-A3D3-4C35-89D8-C1BDCB80131A}" type="datetime1">
              <a:rPr lang="en-AU" smtClean="0"/>
              <a:t>11/07/2018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30C01F4-7816-432E-BDB3-8F1E078B37E0}"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7A00D91-970E-4D45-AB1A-0FE44A1154A0}" type="datetime1">
              <a:rPr lang="en-AU" smtClean="0"/>
              <a:t>11/07/2018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30C01F4-7816-432E-BDB3-8F1E078B37E0}"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874E820-77DD-49D0-87A1-428530B4D7CA}" type="datetime1">
              <a:rPr lang="en-AU" smtClean="0"/>
              <a:t>11/07/2018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30C01F4-7816-432E-BDB3-8F1E078B37E0}" type="slidenum">
              <a:rPr lang="en-AU" smtClean="0"/>
              <a:t>‹#›</a:t>
            </a:fld>
            <a:endParaRPr lang="en-A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94C094-F0B1-4319-BF2A-B234D988B39B}" type="datetime1">
              <a:rPr lang="en-AU" smtClean="0"/>
              <a:t>11/07/2018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30C01F4-7816-432E-BDB3-8F1E078B37E0}" type="slidenum">
              <a:rPr lang="en-AU" smtClean="0"/>
              <a:t>‹#›</a:t>
            </a:fld>
            <a:endParaRPr lang="en-A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469B47E-6DE8-4B2E-BE38-479332D13714}" type="datetime1">
              <a:rPr lang="en-AU" smtClean="0"/>
              <a:t>11/07/2018</a:t>
            </a:fld>
            <a:endParaRPr lang="en-A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A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30C01F4-7816-432E-BDB3-8F1E078B37E0}" type="slidenum">
              <a:rPr lang="en-AU" smtClean="0"/>
              <a:t>‹#›</a:t>
            </a:fld>
            <a:endParaRPr lang="en-A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tandfonline.com/doi/full/10.1080/09500693.2013.877618#.VLXhmXuGea4" TargetMode="External"/><Relationship Id="rId3" Type="http://schemas.openxmlformats.org/officeDocument/2006/relationships/hyperlink" Target="http://link.springer.com/article/10.1007/s10972-011-9251-2" TargetMode="External"/><Relationship Id="rId7" Type="http://schemas.openxmlformats.org/officeDocument/2006/relationships/hyperlink" Target="http://eprints.qut.edu.au/view/person/Brownlee,_Joanne.html" TargetMode="External"/><Relationship Id="rId2" Type="http://schemas.openxmlformats.org/officeDocument/2006/relationships/hyperlink" Target="http://eprints.qut.edu.au/45680/" TargetMode="External"/><Relationship Id="rId1" Type="http://schemas.openxmlformats.org/officeDocument/2006/relationships/slideLayout" Target="../slideLayouts/slideLayout2.xml"/><Relationship Id="rId6" Type="http://schemas.openxmlformats.org/officeDocument/2006/relationships/hyperlink" Target="http://eprints.qut.edu.au/view/person/Lupton,_Mandy.html" TargetMode="External"/><Relationship Id="rId5" Type="http://schemas.openxmlformats.org/officeDocument/2006/relationships/hyperlink" Target="http://eprints.qut.edu.au/view/person/Watters,_James.html" TargetMode="External"/><Relationship Id="rId4" Type="http://schemas.openxmlformats.org/officeDocument/2006/relationships/hyperlink" Target="http://eprints.qut.edu.au/view/person/Ireland,_Joseph.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Creating Science</a:t>
            </a:r>
            <a:endParaRPr lang="en-AU" dirty="0"/>
          </a:p>
        </p:txBody>
      </p:sp>
      <p:sp>
        <p:nvSpPr>
          <p:cNvPr id="3" name="Subtitle 2"/>
          <p:cNvSpPr>
            <a:spLocks noGrp="1"/>
          </p:cNvSpPr>
          <p:nvPr>
            <p:ph type="subTitle" idx="1"/>
          </p:nvPr>
        </p:nvSpPr>
        <p:spPr/>
        <p:txBody>
          <a:bodyPr>
            <a:normAutofit/>
          </a:bodyPr>
          <a:lstStyle/>
          <a:p>
            <a:r>
              <a:rPr lang="en-AU" dirty="0" smtClean="0"/>
              <a:t>Teacher professional development program for early childhood teachers.</a:t>
            </a:r>
          </a:p>
          <a:p>
            <a:r>
              <a:rPr lang="en-AU" dirty="0" smtClean="0"/>
              <a:t>Proudly presented by Dr Joseph Ireland PhD – Inquiry Learning (QUT)</a:t>
            </a:r>
            <a:endParaRPr lang="en-AU" dirty="0"/>
          </a:p>
        </p:txBody>
      </p:sp>
    </p:spTree>
    <p:extLst>
      <p:ext uri="{BB962C8B-B14F-4D97-AF65-F5344CB8AC3E}">
        <p14:creationId xmlns:p14="http://schemas.microsoft.com/office/powerpoint/2010/main" val="3595156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AU" sz="2800" dirty="0"/>
              <a:t>Look again at your definition from the start of the phrase “scientific knowledge is created.”</a:t>
            </a:r>
          </a:p>
          <a:p>
            <a:r>
              <a:rPr lang="en-AU" sz="2800" dirty="0" smtClean="0"/>
              <a:t>The gap in the study: Science </a:t>
            </a:r>
            <a:r>
              <a:rPr lang="en-AU" sz="2800" dirty="0"/>
              <a:t>is all about </a:t>
            </a:r>
            <a:r>
              <a:rPr lang="en-AU" sz="2800" b="1" dirty="0"/>
              <a:t>generating questions</a:t>
            </a:r>
            <a:r>
              <a:rPr lang="en-AU" sz="2800" dirty="0"/>
              <a:t> and </a:t>
            </a:r>
            <a:r>
              <a:rPr lang="en-AU" sz="2800" b="1" dirty="0"/>
              <a:t>testing ideas</a:t>
            </a:r>
            <a:r>
              <a:rPr lang="en-AU" sz="2800" dirty="0"/>
              <a:t>. </a:t>
            </a:r>
            <a:endParaRPr lang="en-AU" sz="2800" dirty="0" smtClean="0"/>
          </a:p>
          <a:p>
            <a:r>
              <a:rPr lang="en-AU" sz="2800" dirty="0" smtClean="0"/>
              <a:t>When </a:t>
            </a:r>
            <a:r>
              <a:rPr lang="en-AU" sz="2800" dirty="0"/>
              <a:t>a teacher is presenting science as ‘facts to be memorised’ rather than ‘ideas to be tested’ they might be teaching </a:t>
            </a:r>
            <a:r>
              <a:rPr lang="en-AU" sz="2800" i="1" dirty="0"/>
              <a:t>about</a:t>
            </a:r>
            <a:r>
              <a:rPr lang="en-AU" sz="2800" dirty="0"/>
              <a:t> science, but their students aren’t </a:t>
            </a:r>
            <a:r>
              <a:rPr lang="en-AU" sz="2800" i="1" dirty="0"/>
              <a:t>doing</a:t>
            </a:r>
            <a:r>
              <a:rPr lang="en-AU" sz="2800" dirty="0"/>
              <a:t> science. </a:t>
            </a:r>
            <a:endParaRPr lang="en-AU" sz="2800" dirty="0" smtClean="0"/>
          </a:p>
          <a:p>
            <a:endParaRPr lang="en-AU" sz="2800" dirty="0"/>
          </a:p>
        </p:txBody>
      </p:sp>
      <p:sp>
        <p:nvSpPr>
          <p:cNvPr id="3" name="Slide Number Placeholder 2"/>
          <p:cNvSpPr>
            <a:spLocks noGrp="1"/>
          </p:cNvSpPr>
          <p:nvPr>
            <p:ph type="sldNum" sz="quarter" idx="12"/>
          </p:nvPr>
        </p:nvSpPr>
        <p:spPr/>
        <p:txBody>
          <a:bodyPr/>
          <a:lstStyle/>
          <a:p>
            <a:fld id="{B30C01F4-7816-432E-BDB3-8F1E078B37E0}" type="slidenum">
              <a:rPr lang="en-AU" smtClean="0"/>
              <a:t>10</a:t>
            </a:fld>
            <a:endParaRPr lang="en-AU"/>
          </a:p>
        </p:txBody>
      </p:sp>
      <p:sp>
        <p:nvSpPr>
          <p:cNvPr id="4" name="Title 3"/>
          <p:cNvSpPr>
            <a:spLocks noGrp="1"/>
          </p:cNvSpPr>
          <p:nvPr>
            <p:ph type="title"/>
          </p:nvPr>
        </p:nvSpPr>
        <p:spPr/>
        <p:txBody>
          <a:bodyPr/>
          <a:lstStyle/>
          <a:p>
            <a:endParaRPr lang="en-AU" dirty="0"/>
          </a:p>
        </p:txBody>
      </p:sp>
    </p:spTree>
    <p:extLst>
      <p:ext uri="{BB962C8B-B14F-4D97-AF65-F5344CB8AC3E}">
        <p14:creationId xmlns:p14="http://schemas.microsoft.com/office/powerpoint/2010/main" val="419240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1" indent="0" algn="ctr">
              <a:buNone/>
            </a:pPr>
            <a:r>
              <a:rPr lang="en-AU" sz="3600" dirty="0"/>
              <a:t>How can we help our students become </a:t>
            </a:r>
            <a:r>
              <a:rPr lang="en-AU" sz="3600" b="1" dirty="0"/>
              <a:t>testers</a:t>
            </a:r>
            <a:r>
              <a:rPr lang="en-AU" sz="3600" dirty="0"/>
              <a:t> of scientific ideas, rather than </a:t>
            </a:r>
            <a:r>
              <a:rPr lang="en-AU" sz="3600" b="1" dirty="0"/>
              <a:t>memorisers</a:t>
            </a:r>
            <a:r>
              <a:rPr lang="en-AU" sz="3600" dirty="0"/>
              <a:t> of other people’s thoughts?</a:t>
            </a:r>
          </a:p>
          <a:p>
            <a:pPr algn="ctr"/>
            <a:endParaRPr lang="en-AU" sz="4000" dirty="0"/>
          </a:p>
        </p:txBody>
      </p:sp>
      <p:sp>
        <p:nvSpPr>
          <p:cNvPr id="3" name="Slide Number Placeholder 2"/>
          <p:cNvSpPr>
            <a:spLocks noGrp="1"/>
          </p:cNvSpPr>
          <p:nvPr>
            <p:ph type="sldNum" sz="quarter" idx="12"/>
          </p:nvPr>
        </p:nvSpPr>
        <p:spPr/>
        <p:txBody>
          <a:bodyPr/>
          <a:lstStyle/>
          <a:p>
            <a:fld id="{B30C01F4-7816-432E-BDB3-8F1E078B37E0}" type="slidenum">
              <a:rPr lang="en-AU" smtClean="0"/>
              <a:t>11</a:t>
            </a:fld>
            <a:endParaRPr lang="en-AU"/>
          </a:p>
        </p:txBody>
      </p:sp>
      <p:sp>
        <p:nvSpPr>
          <p:cNvPr id="4" name="Title 3"/>
          <p:cNvSpPr>
            <a:spLocks noGrp="1"/>
          </p:cNvSpPr>
          <p:nvPr>
            <p:ph type="title"/>
          </p:nvPr>
        </p:nvSpPr>
        <p:spPr/>
        <p:txBody>
          <a:bodyPr/>
          <a:lstStyle/>
          <a:p>
            <a:endParaRPr lang="en-AU"/>
          </a:p>
        </p:txBody>
      </p:sp>
    </p:spTree>
    <p:extLst>
      <p:ext uri="{BB962C8B-B14F-4D97-AF65-F5344CB8AC3E}">
        <p14:creationId xmlns:p14="http://schemas.microsoft.com/office/powerpoint/2010/main" val="4245905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Pedagogical Content Knowledge</a:t>
            </a:r>
            <a:endParaRPr lang="en-AU" dirty="0"/>
          </a:p>
        </p:txBody>
      </p:sp>
      <p:sp>
        <p:nvSpPr>
          <p:cNvPr id="3" name="Subtitle 2"/>
          <p:cNvSpPr>
            <a:spLocks noGrp="1"/>
          </p:cNvSpPr>
          <p:nvPr>
            <p:ph type="subTitle" idx="1"/>
          </p:nvPr>
        </p:nvSpPr>
        <p:spPr/>
        <p:txBody>
          <a:bodyPr>
            <a:normAutofit lnSpcReduction="10000"/>
          </a:bodyPr>
          <a:lstStyle/>
          <a:p>
            <a:r>
              <a:rPr lang="en-AU" dirty="0" smtClean="0"/>
              <a:t>Physical Sciences – Magnet racers</a:t>
            </a:r>
          </a:p>
          <a:p>
            <a:r>
              <a:rPr lang="en-AU" dirty="0" smtClean="0"/>
              <a:t>Chemical Science – Bubble worms</a:t>
            </a:r>
          </a:p>
          <a:p>
            <a:r>
              <a:rPr lang="en-AU" dirty="0" smtClean="0"/>
              <a:t>Life Sciences – Bug sukka</a:t>
            </a:r>
          </a:p>
          <a:p>
            <a:r>
              <a:rPr lang="en-AU" dirty="0" smtClean="0"/>
              <a:t>Earth and Space Sciences – Sedimentary sculpture</a:t>
            </a:r>
          </a:p>
          <a:p>
            <a:endParaRPr lang="en-AU" dirty="0"/>
          </a:p>
        </p:txBody>
      </p:sp>
    </p:spTree>
    <p:extLst>
      <p:ext uri="{BB962C8B-B14F-4D97-AF65-F5344CB8AC3E}">
        <p14:creationId xmlns:p14="http://schemas.microsoft.com/office/powerpoint/2010/main" val="2924390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AU" dirty="0" smtClean="0"/>
              <a:t>How </a:t>
            </a:r>
            <a:r>
              <a:rPr lang="en-AU" dirty="0"/>
              <a:t>do we implement </a:t>
            </a:r>
            <a:r>
              <a:rPr lang="en-AU" dirty="0" smtClean="0"/>
              <a:t>what we have learned today AND </a:t>
            </a:r>
            <a:r>
              <a:rPr lang="en-AU" dirty="0"/>
              <a:t>track our progress?</a:t>
            </a:r>
          </a:p>
          <a:p>
            <a:r>
              <a:rPr lang="en-AU" dirty="0"/>
              <a:t>can you do your own EXPERIMENT on teaching science better?</a:t>
            </a:r>
          </a:p>
          <a:p>
            <a:pPr lvl="1"/>
            <a:r>
              <a:rPr lang="en-AU" dirty="0" smtClean="0"/>
              <a:t>what </a:t>
            </a:r>
            <a:r>
              <a:rPr lang="en-AU" dirty="0"/>
              <a:t>have </a:t>
            </a:r>
            <a:r>
              <a:rPr lang="en-AU" dirty="0" smtClean="0"/>
              <a:t>your </a:t>
            </a:r>
            <a:r>
              <a:rPr lang="en-AU" dirty="0" smtClean="0"/>
              <a:t>learnt?</a:t>
            </a:r>
            <a:endParaRPr lang="en-AU" dirty="0"/>
          </a:p>
          <a:p>
            <a:pPr lvl="1"/>
            <a:r>
              <a:rPr lang="en-AU" dirty="0" smtClean="0"/>
              <a:t>what </a:t>
            </a:r>
            <a:r>
              <a:rPr lang="en-AU" dirty="0"/>
              <a:t>will you try </a:t>
            </a:r>
            <a:r>
              <a:rPr lang="en-AU" dirty="0" smtClean="0"/>
              <a:t>better?</a:t>
            </a:r>
            <a:endParaRPr lang="en-AU" dirty="0"/>
          </a:p>
          <a:p>
            <a:pPr lvl="1"/>
            <a:r>
              <a:rPr lang="en-AU" dirty="0" smtClean="0"/>
              <a:t>How?</a:t>
            </a:r>
            <a:endParaRPr lang="en-AU" dirty="0"/>
          </a:p>
          <a:p>
            <a:pPr lvl="1"/>
            <a:r>
              <a:rPr lang="en-AU" dirty="0" smtClean="0"/>
              <a:t>how </a:t>
            </a:r>
            <a:r>
              <a:rPr lang="en-AU" dirty="0"/>
              <a:t>will you record </a:t>
            </a:r>
            <a:r>
              <a:rPr lang="en-AU" dirty="0" smtClean="0"/>
              <a:t>your </a:t>
            </a:r>
            <a:r>
              <a:rPr lang="en-AU" dirty="0" smtClean="0"/>
              <a:t>progress?</a:t>
            </a:r>
            <a:endParaRPr lang="en-AU" dirty="0"/>
          </a:p>
          <a:p>
            <a:pPr lvl="1"/>
            <a:r>
              <a:rPr lang="en-AU" dirty="0" smtClean="0"/>
              <a:t>when </a:t>
            </a:r>
            <a:r>
              <a:rPr lang="en-AU" dirty="0"/>
              <a:t>do you plan to review your results? </a:t>
            </a:r>
          </a:p>
        </p:txBody>
      </p:sp>
      <p:sp>
        <p:nvSpPr>
          <p:cNvPr id="3" name="Slide Number Placeholder 2"/>
          <p:cNvSpPr>
            <a:spLocks noGrp="1"/>
          </p:cNvSpPr>
          <p:nvPr>
            <p:ph type="sldNum" sz="quarter" idx="12"/>
          </p:nvPr>
        </p:nvSpPr>
        <p:spPr/>
        <p:txBody>
          <a:bodyPr/>
          <a:lstStyle/>
          <a:p>
            <a:fld id="{B30C01F4-7816-432E-BDB3-8F1E078B37E0}" type="slidenum">
              <a:rPr lang="en-AU" smtClean="0"/>
              <a:t>13</a:t>
            </a:fld>
            <a:endParaRPr lang="en-AU"/>
          </a:p>
        </p:txBody>
      </p:sp>
      <p:sp>
        <p:nvSpPr>
          <p:cNvPr id="4" name="Title 3"/>
          <p:cNvSpPr>
            <a:spLocks noGrp="1"/>
          </p:cNvSpPr>
          <p:nvPr>
            <p:ph type="title"/>
          </p:nvPr>
        </p:nvSpPr>
        <p:spPr/>
        <p:txBody>
          <a:bodyPr/>
          <a:lstStyle/>
          <a:p>
            <a:r>
              <a:rPr lang="en-AU" dirty="0" smtClean="0"/>
              <a:t>Now, GO!</a:t>
            </a:r>
            <a:endParaRPr lang="en-AU" dirty="0"/>
          </a:p>
        </p:txBody>
      </p:sp>
    </p:spTree>
    <p:extLst>
      <p:ext uri="{BB962C8B-B14F-4D97-AF65-F5344CB8AC3E}">
        <p14:creationId xmlns:p14="http://schemas.microsoft.com/office/powerpoint/2010/main" val="11571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dirty="0"/>
          </a:p>
        </p:txBody>
      </p:sp>
      <p:sp>
        <p:nvSpPr>
          <p:cNvPr id="3" name="Slide Number Placeholder 2"/>
          <p:cNvSpPr>
            <a:spLocks noGrp="1"/>
          </p:cNvSpPr>
          <p:nvPr>
            <p:ph type="sldNum" sz="quarter" idx="12"/>
          </p:nvPr>
        </p:nvSpPr>
        <p:spPr/>
        <p:txBody>
          <a:bodyPr/>
          <a:lstStyle/>
          <a:p>
            <a:fld id="{B30C01F4-7816-432E-BDB3-8F1E078B37E0}" type="slidenum">
              <a:rPr lang="en-AU" smtClean="0"/>
              <a:t>14</a:t>
            </a:fld>
            <a:endParaRPr lang="en-AU"/>
          </a:p>
        </p:txBody>
      </p:sp>
      <p:sp>
        <p:nvSpPr>
          <p:cNvPr id="4" name="Title 3"/>
          <p:cNvSpPr>
            <a:spLocks noGrp="1"/>
          </p:cNvSpPr>
          <p:nvPr>
            <p:ph type="title"/>
          </p:nvPr>
        </p:nvSpPr>
        <p:spPr/>
        <p:txBody>
          <a:bodyPr/>
          <a:lstStyle/>
          <a:p>
            <a:r>
              <a:rPr lang="en-AU" dirty="0" smtClean="0"/>
              <a:t>Cycle of Inquiry</a:t>
            </a:r>
            <a:endParaRPr lang="en-AU" dirty="0"/>
          </a:p>
        </p:txBody>
      </p:sp>
    </p:spTree>
    <p:extLst>
      <p:ext uri="{BB962C8B-B14F-4D97-AF65-F5344CB8AC3E}">
        <p14:creationId xmlns:p14="http://schemas.microsoft.com/office/powerpoint/2010/main" val="17419825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
        <p:nvSpPr>
          <p:cNvPr id="3" name="Title 2"/>
          <p:cNvSpPr>
            <a:spLocks noGrp="1"/>
          </p:cNvSpPr>
          <p:nvPr>
            <p:ph type="title"/>
          </p:nvPr>
        </p:nvSpPr>
        <p:spPr/>
        <p:txBody>
          <a:bodyPr/>
          <a:lstStyle/>
          <a:p>
            <a:r>
              <a:rPr lang="en-AU" dirty="0" smtClean="0"/>
              <a:t>Notes</a:t>
            </a:r>
            <a:endParaRPr lang="en-AU" dirty="0"/>
          </a:p>
        </p:txBody>
      </p:sp>
      <p:sp>
        <p:nvSpPr>
          <p:cNvPr id="4" name="Slide Number Placeholder 3"/>
          <p:cNvSpPr>
            <a:spLocks noGrp="1"/>
          </p:cNvSpPr>
          <p:nvPr>
            <p:ph type="sldNum" sz="quarter" idx="12"/>
          </p:nvPr>
        </p:nvSpPr>
        <p:spPr/>
        <p:txBody>
          <a:bodyPr/>
          <a:lstStyle/>
          <a:p>
            <a:fld id="{B30C01F4-7816-432E-BDB3-8F1E078B37E0}" type="slidenum">
              <a:rPr lang="en-AU" smtClean="0"/>
              <a:t>15</a:t>
            </a:fld>
            <a:endParaRPr lang="en-AU"/>
          </a:p>
        </p:txBody>
      </p:sp>
    </p:spTree>
    <p:extLst>
      <p:ext uri="{BB962C8B-B14F-4D97-AF65-F5344CB8AC3E}">
        <p14:creationId xmlns:p14="http://schemas.microsoft.com/office/powerpoint/2010/main" val="26973613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AU" sz="3000" dirty="0" smtClean="0"/>
              <a:t>Discuss ways </a:t>
            </a:r>
            <a:r>
              <a:rPr lang="en-AU" sz="3000" dirty="0"/>
              <a:t>in which you can put student questions at the centre of your </a:t>
            </a:r>
            <a:r>
              <a:rPr lang="en-AU" sz="3000" dirty="0" smtClean="0"/>
              <a:t>curriculum:</a:t>
            </a:r>
          </a:p>
          <a:p>
            <a:pPr lvl="0"/>
            <a:r>
              <a:rPr lang="en-AU" dirty="0"/>
              <a:t>Have an engage activity and write down student questions.</a:t>
            </a:r>
          </a:p>
          <a:p>
            <a:pPr lvl="0"/>
            <a:r>
              <a:rPr lang="en-AU" dirty="0"/>
              <a:t>Have a question book and leave it open, or a poster, or a page in their books.</a:t>
            </a:r>
          </a:p>
          <a:p>
            <a:pPr lvl="0"/>
            <a:r>
              <a:rPr lang="en-AU" dirty="0"/>
              <a:t>Have a wonder corner where they can redo activities in their own time.</a:t>
            </a:r>
          </a:p>
          <a:p>
            <a:pPr lvl="0"/>
            <a:r>
              <a:rPr lang="en-AU" dirty="0"/>
              <a:t>Have free time at recess.</a:t>
            </a:r>
          </a:p>
          <a:p>
            <a:pPr marL="0" indent="0">
              <a:buNone/>
            </a:pPr>
            <a:endParaRPr lang="en-AU" dirty="0"/>
          </a:p>
        </p:txBody>
      </p:sp>
      <p:sp>
        <p:nvSpPr>
          <p:cNvPr id="3" name="Slide Number Placeholder 2"/>
          <p:cNvSpPr>
            <a:spLocks noGrp="1"/>
          </p:cNvSpPr>
          <p:nvPr>
            <p:ph type="sldNum" sz="quarter" idx="12"/>
          </p:nvPr>
        </p:nvSpPr>
        <p:spPr/>
        <p:txBody>
          <a:bodyPr/>
          <a:lstStyle/>
          <a:p>
            <a:fld id="{B30C01F4-7816-432E-BDB3-8F1E078B37E0}" type="slidenum">
              <a:rPr lang="en-AU" smtClean="0"/>
              <a:t>16</a:t>
            </a:fld>
            <a:endParaRPr lang="en-AU"/>
          </a:p>
        </p:txBody>
      </p:sp>
      <p:sp>
        <p:nvSpPr>
          <p:cNvPr id="4" name="Title 3"/>
          <p:cNvSpPr>
            <a:spLocks noGrp="1"/>
          </p:cNvSpPr>
          <p:nvPr>
            <p:ph type="title"/>
          </p:nvPr>
        </p:nvSpPr>
        <p:spPr/>
        <p:txBody>
          <a:bodyPr>
            <a:normAutofit fontScale="90000"/>
          </a:bodyPr>
          <a:lstStyle/>
          <a:p>
            <a:r>
              <a:rPr lang="en-AU" dirty="0" smtClean="0"/>
              <a:t>Putting student questions into the centre of the curriculum.</a:t>
            </a:r>
            <a:endParaRPr lang="en-AU" dirty="0"/>
          </a:p>
        </p:txBody>
      </p:sp>
    </p:spTree>
    <p:extLst>
      <p:ext uri="{BB962C8B-B14F-4D97-AF65-F5344CB8AC3E}">
        <p14:creationId xmlns:p14="http://schemas.microsoft.com/office/powerpoint/2010/main" val="321938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1"/>
            <a:r>
              <a:rPr lang="en-AU" sz="2800" dirty="0" smtClean="0"/>
              <a:t>Descriptive </a:t>
            </a:r>
            <a:r>
              <a:rPr lang="en-AU" sz="2800" dirty="0"/>
              <a:t>(closely observing a situation, common to anatomy and taxonomy </a:t>
            </a:r>
            <a:r>
              <a:rPr lang="en-AU" sz="2800" dirty="0" smtClean="0"/>
              <a:t>, </a:t>
            </a:r>
            <a:r>
              <a:rPr lang="en-AU" sz="2800" dirty="0" err="1" smtClean="0"/>
              <a:t>etc</a:t>
            </a:r>
            <a:r>
              <a:rPr lang="en-AU" sz="2800" dirty="0" smtClean="0"/>
              <a:t>)</a:t>
            </a:r>
          </a:p>
          <a:p>
            <a:pPr lvl="1"/>
            <a:r>
              <a:rPr lang="en-AU" sz="2800" dirty="0" smtClean="0"/>
              <a:t>Correlational </a:t>
            </a:r>
            <a:r>
              <a:rPr lang="en-AU" sz="2800" dirty="0"/>
              <a:t>(comparing information for patterns, common to </a:t>
            </a:r>
            <a:r>
              <a:rPr lang="en-AU" sz="2800" dirty="0" smtClean="0"/>
              <a:t>sociology, </a:t>
            </a:r>
            <a:r>
              <a:rPr lang="en-AU" sz="2800" dirty="0" err="1" smtClean="0"/>
              <a:t>etc</a:t>
            </a:r>
            <a:r>
              <a:rPr lang="en-AU" sz="2800" dirty="0" smtClean="0"/>
              <a:t>)</a:t>
            </a:r>
          </a:p>
          <a:p>
            <a:pPr lvl="1"/>
            <a:r>
              <a:rPr lang="en-AU" sz="2800" dirty="0" smtClean="0"/>
              <a:t>Experimental (establishing causal relationships </a:t>
            </a:r>
            <a:r>
              <a:rPr lang="en-AU" sz="2800" smtClean="0"/>
              <a:t>through the control </a:t>
            </a:r>
            <a:r>
              <a:rPr lang="en-AU" sz="2800" dirty="0" smtClean="0"/>
              <a:t>and insolation of the influence of </a:t>
            </a:r>
            <a:r>
              <a:rPr lang="en-AU" sz="2800" smtClean="0"/>
              <a:t>variables)</a:t>
            </a:r>
            <a:endParaRPr lang="en-AU" sz="2800" dirty="0"/>
          </a:p>
          <a:p>
            <a:endParaRPr lang="en-AU" sz="3200" dirty="0"/>
          </a:p>
        </p:txBody>
      </p:sp>
      <p:sp>
        <p:nvSpPr>
          <p:cNvPr id="2" name="Title 1"/>
          <p:cNvSpPr>
            <a:spLocks noGrp="1"/>
          </p:cNvSpPr>
          <p:nvPr>
            <p:ph type="title"/>
          </p:nvPr>
        </p:nvSpPr>
        <p:spPr/>
        <p:txBody>
          <a:bodyPr>
            <a:normAutofit fontScale="90000"/>
          </a:bodyPr>
          <a:lstStyle/>
          <a:p>
            <a:r>
              <a:rPr lang="en-AU" dirty="0"/>
              <a:t>Lederman (2004) cites 3 general levels of scientific inquiry</a:t>
            </a:r>
            <a:r>
              <a:rPr lang="en-AU" dirty="0" smtClean="0"/>
              <a:t>;</a:t>
            </a:r>
            <a:endParaRPr lang="en-AU" dirty="0"/>
          </a:p>
        </p:txBody>
      </p:sp>
      <p:sp>
        <p:nvSpPr>
          <p:cNvPr id="4" name="Slide Number Placeholder 3"/>
          <p:cNvSpPr>
            <a:spLocks noGrp="1"/>
          </p:cNvSpPr>
          <p:nvPr>
            <p:ph type="sldNum" sz="quarter" idx="12"/>
          </p:nvPr>
        </p:nvSpPr>
        <p:spPr/>
        <p:txBody>
          <a:bodyPr/>
          <a:lstStyle/>
          <a:p>
            <a:fld id="{B30C01F4-7816-432E-BDB3-8F1E078B37E0}" type="slidenum">
              <a:rPr lang="en-AU" smtClean="0"/>
              <a:t>17</a:t>
            </a:fld>
            <a:endParaRPr lang="en-AU"/>
          </a:p>
        </p:txBody>
      </p:sp>
    </p:spTree>
    <p:extLst>
      <p:ext uri="{BB962C8B-B14F-4D97-AF65-F5344CB8AC3E}">
        <p14:creationId xmlns:p14="http://schemas.microsoft.com/office/powerpoint/2010/main" val="270934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AU" dirty="0" smtClean="0"/>
              <a:t>1. Children </a:t>
            </a:r>
            <a:r>
              <a:rPr lang="en-AU" dirty="0"/>
              <a:t>develop dispositions for learning such as curiosity, cooperation, </a:t>
            </a:r>
            <a:r>
              <a:rPr lang="en-AU" dirty="0" smtClean="0"/>
              <a:t>confidence</a:t>
            </a:r>
            <a:r>
              <a:rPr lang="en-AU" dirty="0"/>
              <a:t>, creativity</a:t>
            </a:r>
            <a:r>
              <a:rPr lang="en-AU" dirty="0" smtClean="0"/>
              <a:t>, commitment</a:t>
            </a:r>
            <a:r>
              <a:rPr lang="en-AU" dirty="0"/>
              <a:t>, enthusiasm, persistence, imagination and </a:t>
            </a:r>
            <a:r>
              <a:rPr lang="en-AU" dirty="0" smtClean="0"/>
              <a:t>reflexivity</a:t>
            </a:r>
            <a:endParaRPr lang="en-AU" dirty="0"/>
          </a:p>
          <a:p>
            <a:pPr marL="0" indent="0">
              <a:buNone/>
            </a:pPr>
            <a:r>
              <a:rPr lang="en-AU" dirty="0" smtClean="0"/>
              <a:t>2. Children </a:t>
            </a:r>
            <a:r>
              <a:rPr lang="en-AU" dirty="0"/>
              <a:t>develop a range of skills and processes such as problem solving, enquiry, experimentation</a:t>
            </a:r>
            <a:r>
              <a:rPr lang="en-AU" dirty="0" smtClean="0"/>
              <a:t>, hypothesising</a:t>
            </a:r>
            <a:r>
              <a:rPr lang="en-AU" dirty="0"/>
              <a:t>, researching and </a:t>
            </a:r>
            <a:r>
              <a:rPr lang="en-AU" dirty="0" smtClean="0"/>
              <a:t>investigating</a:t>
            </a:r>
          </a:p>
          <a:p>
            <a:pPr marL="0" indent="0">
              <a:buNone/>
            </a:pPr>
            <a:r>
              <a:rPr lang="en-AU" dirty="0" smtClean="0"/>
              <a:t>3. Children </a:t>
            </a:r>
            <a:r>
              <a:rPr lang="en-AU" dirty="0"/>
              <a:t>transfer and adapt what they have learned from one context to another</a:t>
            </a:r>
          </a:p>
          <a:p>
            <a:pPr marL="0" indent="0">
              <a:buNone/>
            </a:pPr>
            <a:r>
              <a:rPr lang="en-AU" dirty="0" smtClean="0"/>
              <a:t>4. Children </a:t>
            </a:r>
            <a:r>
              <a:rPr lang="en-AU" dirty="0"/>
              <a:t>resource their own learning through connecting with people, place, technologies and </a:t>
            </a:r>
            <a:r>
              <a:rPr lang="en-AU" dirty="0" smtClean="0"/>
              <a:t>natural and </a:t>
            </a:r>
            <a:r>
              <a:rPr lang="en-AU" dirty="0"/>
              <a:t>processed materials</a:t>
            </a:r>
          </a:p>
        </p:txBody>
      </p:sp>
      <p:sp>
        <p:nvSpPr>
          <p:cNvPr id="3" name="Slide Number Placeholder 2"/>
          <p:cNvSpPr>
            <a:spLocks noGrp="1"/>
          </p:cNvSpPr>
          <p:nvPr>
            <p:ph type="sldNum" sz="quarter" idx="12"/>
          </p:nvPr>
        </p:nvSpPr>
        <p:spPr/>
        <p:txBody>
          <a:bodyPr/>
          <a:lstStyle/>
          <a:p>
            <a:fld id="{B30C01F4-7816-432E-BDB3-8F1E078B37E0}" type="slidenum">
              <a:rPr lang="en-AU" smtClean="0"/>
              <a:t>18</a:t>
            </a:fld>
            <a:endParaRPr lang="en-AU"/>
          </a:p>
        </p:txBody>
      </p:sp>
      <p:sp>
        <p:nvSpPr>
          <p:cNvPr id="4" name="Title 3"/>
          <p:cNvSpPr>
            <a:spLocks noGrp="1"/>
          </p:cNvSpPr>
          <p:nvPr>
            <p:ph type="title"/>
          </p:nvPr>
        </p:nvSpPr>
        <p:spPr/>
        <p:txBody>
          <a:bodyPr>
            <a:normAutofit/>
          </a:bodyPr>
          <a:lstStyle/>
          <a:p>
            <a:r>
              <a:rPr lang="en-AU" sz="3600" b="1" dirty="0" smtClean="0"/>
              <a:t>OUTCOME </a:t>
            </a:r>
            <a:r>
              <a:rPr lang="en-AU" sz="3600" b="1" dirty="0"/>
              <a:t>4: </a:t>
            </a:r>
            <a:r>
              <a:rPr lang="en-AU" sz="3600" dirty="0"/>
              <a:t>CHILDREN ARE CONFIDENT AND INVOLVED </a:t>
            </a:r>
            <a:r>
              <a:rPr lang="en-AU" sz="3600" dirty="0" smtClean="0"/>
              <a:t>LEARNERS</a:t>
            </a:r>
            <a:endParaRPr lang="en-AU" sz="3600" dirty="0"/>
          </a:p>
        </p:txBody>
      </p:sp>
    </p:spTree>
    <p:extLst>
      <p:ext uri="{BB962C8B-B14F-4D97-AF65-F5344CB8AC3E}">
        <p14:creationId xmlns:p14="http://schemas.microsoft.com/office/powerpoint/2010/main" val="385891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2675467"/>
            <a:ext cx="7704856" cy="3450696"/>
          </a:xfrm>
        </p:spPr>
        <p:txBody>
          <a:bodyPr>
            <a:noAutofit/>
          </a:bodyPr>
          <a:lstStyle/>
          <a:p>
            <a:pPr marL="0" indent="0" algn="ctr">
              <a:buNone/>
            </a:pPr>
            <a:endParaRPr lang="en-AU" sz="3200" dirty="0" smtClean="0"/>
          </a:p>
          <a:p>
            <a:pPr marL="0" indent="0" algn="ctr">
              <a:buNone/>
            </a:pPr>
            <a:r>
              <a:rPr lang="en-AU" sz="3200" dirty="0" smtClean="0"/>
              <a:t>Questions </a:t>
            </a:r>
            <a:r>
              <a:rPr lang="en-AU" sz="3200" dirty="0"/>
              <a:t>not only help you to determine </a:t>
            </a:r>
            <a:r>
              <a:rPr lang="en-AU" sz="3200" dirty="0" smtClean="0"/>
              <a:t>what your </a:t>
            </a:r>
            <a:r>
              <a:rPr lang="en-AU" sz="3200" dirty="0"/>
              <a:t>students are actually learning; the questions you, your students, and future scientists ask will determine what science </a:t>
            </a:r>
            <a:r>
              <a:rPr lang="en-AU" sz="3200" i="1" dirty="0" smtClean="0"/>
              <a:t>becomes</a:t>
            </a:r>
            <a:r>
              <a:rPr lang="en-AU" sz="3200" dirty="0" smtClean="0"/>
              <a:t>. - </a:t>
            </a:r>
            <a:r>
              <a:rPr lang="en-AU" sz="2800" dirty="0" smtClean="0"/>
              <a:t>Dr Joe.</a:t>
            </a:r>
            <a:endParaRPr lang="en-AU" sz="2800" dirty="0"/>
          </a:p>
        </p:txBody>
      </p:sp>
      <p:sp>
        <p:nvSpPr>
          <p:cNvPr id="2" name="Title 1"/>
          <p:cNvSpPr>
            <a:spLocks noGrp="1"/>
          </p:cNvSpPr>
          <p:nvPr>
            <p:ph type="title"/>
          </p:nvPr>
        </p:nvSpPr>
        <p:spPr/>
        <p:txBody>
          <a:bodyPr>
            <a:normAutofit fontScale="90000"/>
          </a:bodyPr>
          <a:lstStyle/>
          <a:p>
            <a:r>
              <a:rPr lang="en-AU" dirty="0" smtClean="0"/>
              <a:t>Questions are the basis of science. </a:t>
            </a:r>
            <a:endParaRPr lang="en-AU" dirty="0"/>
          </a:p>
        </p:txBody>
      </p:sp>
      <p:sp>
        <p:nvSpPr>
          <p:cNvPr id="4" name="Slide Number Placeholder 3"/>
          <p:cNvSpPr>
            <a:spLocks noGrp="1"/>
          </p:cNvSpPr>
          <p:nvPr>
            <p:ph type="sldNum" sz="quarter" idx="12"/>
          </p:nvPr>
        </p:nvSpPr>
        <p:spPr/>
        <p:txBody>
          <a:bodyPr/>
          <a:lstStyle/>
          <a:p>
            <a:fld id="{B30C01F4-7816-432E-BDB3-8F1E078B37E0}" type="slidenum">
              <a:rPr lang="en-AU" smtClean="0"/>
              <a:t>19</a:t>
            </a:fld>
            <a:endParaRPr lang="en-AU"/>
          </a:p>
        </p:txBody>
      </p:sp>
    </p:spTree>
    <p:extLst>
      <p:ext uri="{BB962C8B-B14F-4D97-AF65-F5344CB8AC3E}">
        <p14:creationId xmlns:p14="http://schemas.microsoft.com/office/powerpoint/2010/main" val="8330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75152" y="2674938"/>
            <a:ext cx="4601633" cy="3451224"/>
          </a:xfrm>
        </p:spPr>
      </p:pic>
      <p:sp>
        <p:nvSpPr>
          <p:cNvPr id="3" name="Slide Number Placeholder 2"/>
          <p:cNvSpPr>
            <a:spLocks noGrp="1"/>
          </p:cNvSpPr>
          <p:nvPr>
            <p:ph type="sldNum" sz="quarter" idx="12"/>
          </p:nvPr>
        </p:nvSpPr>
        <p:spPr/>
        <p:txBody>
          <a:bodyPr/>
          <a:lstStyle/>
          <a:p>
            <a:fld id="{B30C01F4-7816-432E-BDB3-8F1E078B37E0}" type="slidenum">
              <a:rPr lang="en-AU" smtClean="0"/>
              <a:t>2</a:t>
            </a:fld>
            <a:endParaRPr lang="en-AU"/>
          </a:p>
        </p:txBody>
      </p:sp>
      <p:sp>
        <p:nvSpPr>
          <p:cNvPr id="4" name="Title 3"/>
          <p:cNvSpPr>
            <a:spLocks noGrp="1"/>
          </p:cNvSpPr>
          <p:nvPr>
            <p:ph type="title"/>
          </p:nvPr>
        </p:nvSpPr>
        <p:spPr/>
        <p:txBody>
          <a:bodyPr/>
          <a:lstStyle/>
          <a:p>
            <a:r>
              <a:rPr lang="en-AU" dirty="0" smtClean="0"/>
              <a:t>The Returning Roller</a:t>
            </a:r>
            <a:endParaRPr lang="en-AU" dirty="0"/>
          </a:p>
        </p:txBody>
      </p:sp>
    </p:spTree>
    <p:extLst>
      <p:ext uri="{BB962C8B-B14F-4D97-AF65-F5344CB8AC3E}">
        <p14:creationId xmlns:p14="http://schemas.microsoft.com/office/powerpoint/2010/main" val="2953083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AU" sz="3200" u="sng" dirty="0"/>
              <a:t>Who invents a theory</a:t>
            </a:r>
            <a:r>
              <a:rPr lang="en-AU" sz="3200" dirty="0"/>
              <a:t> matters; what’s their background, motives, experience? </a:t>
            </a:r>
          </a:p>
          <a:p>
            <a:pPr lvl="0"/>
            <a:r>
              <a:rPr lang="en-AU" sz="3200" u="sng" dirty="0" smtClean="0"/>
              <a:t>How</a:t>
            </a:r>
            <a:r>
              <a:rPr lang="en-AU" sz="3200" dirty="0" smtClean="0"/>
              <a:t> </a:t>
            </a:r>
            <a:r>
              <a:rPr lang="en-AU" sz="3200" dirty="0"/>
              <a:t>they say it matters, what evidence they have?</a:t>
            </a:r>
          </a:p>
          <a:p>
            <a:pPr lvl="0"/>
            <a:r>
              <a:rPr lang="en-AU" sz="3200" u="sng" dirty="0" smtClean="0"/>
              <a:t>What </a:t>
            </a:r>
            <a:r>
              <a:rPr lang="en-AU" sz="3200" u="sng" dirty="0"/>
              <a:t>are they actually saying</a:t>
            </a:r>
            <a:r>
              <a:rPr lang="en-AU" sz="3200" dirty="0"/>
              <a:t>, what does it mean?</a:t>
            </a:r>
          </a:p>
          <a:p>
            <a:endParaRPr lang="en-AU" sz="3200" dirty="0"/>
          </a:p>
        </p:txBody>
      </p:sp>
      <p:sp>
        <p:nvSpPr>
          <p:cNvPr id="2" name="Title 1"/>
          <p:cNvSpPr>
            <a:spLocks noGrp="1"/>
          </p:cNvSpPr>
          <p:nvPr>
            <p:ph type="title"/>
          </p:nvPr>
        </p:nvSpPr>
        <p:spPr/>
        <p:txBody>
          <a:bodyPr/>
          <a:lstStyle/>
          <a:p>
            <a:r>
              <a:rPr lang="en-AU" dirty="0" smtClean="0"/>
              <a:t>Science is a people activity</a:t>
            </a:r>
            <a:endParaRPr lang="en-AU" dirty="0"/>
          </a:p>
        </p:txBody>
      </p:sp>
      <p:sp>
        <p:nvSpPr>
          <p:cNvPr id="4" name="Slide Number Placeholder 3"/>
          <p:cNvSpPr>
            <a:spLocks noGrp="1"/>
          </p:cNvSpPr>
          <p:nvPr>
            <p:ph type="sldNum" sz="quarter" idx="12"/>
          </p:nvPr>
        </p:nvSpPr>
        <p:spPr/>
        <p:txBody>
          <a:bodyPr/>
          <a:lstStyle/>
          <a:p>
            <a:fld id="{B30C01F4-7816-432E-BDB3-8F1E078B37E0}" type="slidenum">
              <a:rPr lang="en-AU" smtClean="0"/>
              <a:t>20</a:t>
            </a:fld>
            <a:endParaRPr lang="en-AU"/>
          </a:p>
        </p:txBody>
      </p:sp>
    </p:spTree>
    <p:extLst>
      <p:ext uri="{BB962C8B-B14F-4D97-AF65-F5344CB8AC3E}">
        <p14:creationId xmlns:p14="http://schemas.microsoft.com/office/powerpoint/2010/main" val="218186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AU" sz="4000" dirty="0" smtClean="0"/>
              <a:t>Human </a:t>
            </a:r>
            <a:r>
              <a:rPr lang="en-AU" sz="4000" dirty="0"/>
              <a:t>influences (who)</a:t>
            </a:r>
          </a:p>
          <a:p>
            <a:pPr lvl="0"/>
            <a:r>
              <a:rPr lang="en-AU" sz="4000" dirty="0"/>
              <a:t>Inquiry skills (how)</a:t>
            </a:r>
          </a:p>
          <a:p>
            <a:pPr lvl="0"/>
            <a:r>
              <a:rPr lang="en-AU" sz="4000" dirty="0"/>
              <a:t>Content (what)</a:t>
            </a:r>
          </a:p>
          <a:p>
            <a:endParaRPr lang="en-AU" sz="4000" dirty="0"/>
          </a:p>
        </p:txBody>
      </p:sp>
      <p:sp>
        <p:nvSpPr>
          <p:cNvPr id="2" name="Title 1"/>
          <p:cNvSpPr>
            <a:spLocks noGrp="1"/>
          </p:cNvSpPr>
          <p:nvPr>
            <p:ph type="title"/>
          </p:nvPr>
        </p:nvSpPr>
        <p:spPr/>
        <p:txBody>
          <a:bodyPr>
            <a:normAutofit fontScale="90000"/>
          </a:bodyPr>
          <a:lstStyle/>
          <a:p>
            <a:r>
              <a:rPr lang="en-AU" b="1" dirty="0" smtClean="0"/>
              <a:t>Surprise, this is the new curriculum! </a:t>
            </a:r>
            <a:endParaRPr lang="en-AU" dirty="0"/>
          </a:p>
        </p:txBody>
      </p:sp>
      <p:sp>
        <p:nvSpPr>
          <p:cNvPr id="4" name="Slide Number Placeholder 3"/>
          <p:cNvSpPr>
            <a:spLocks noGrp="1"/>
          </p:cNvSpPr>
          <p:nvPr>
            <p:ph type="sldNum" sz="quarter" idx="12"/>
          </p:nvPr>
        </p:nvSpPr>
        <p:spPr/>
        <p:txBody>
          <a:bodyPr/>
          <a:lstStyle/>
          <a:p>
            <a:fld id="{B30C01F4-7816-432E-BDB3-8F1E078B37E0}" type="slidenum">
              <a:rPr lang="en-AU" smtClean="0"/>
              <a:t>21</a:t>
            </a:fld>
            <a:endParaRPr lang="en-AU"/>
          </a:p>
        </p:txBody>
      </p:sp>
    </p:spTree>
    <p:extLst>
      <p:ext uri="{BB962C8B-B14F-4D97-AF65-F5344CB8AC3E}">
        <p14:creationId xmlns:p14="http://schemas.microsoft.com/office/powerpoint/2010/main" val="178940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20888"/>
            <a:ext cx="7408333" cy="3705275"/>
          </a:xfrm>
        </p:spPr>
        <p:txBody>
          <a:bodyPr>
            <a:normAutofit fontScale="70000" lnSpcReduction="20000"/>
          </a:bodyPr>
          <a:lstStyle/>
          <a:p>
            <a:r>
              <a:rPr lang="en-AU" dirty="0" err="1"/>
              <a:t>Furtak</a:t>
            </a:r>
            <a:r>
              <a:rPr lang="en-AU" dirty="0"/>
              <a:t>, E. M. (2006). The problem with answers: An exploration of guided scientific inquiry teaching. </a:t>
            </a:r>
            <a:r>
              <a:rPr lang="en-AU" i="1" dirty="0"/>
              <a:t>Science Education, 90</a:t>
            </a:r>
            <a:r>
              <a:rPr lang="en-AU" dirty="0"/>
              <a:t>(3), 453-467.</a:t>
            </a:r>
          </a:p>
          <a:p>
            <a:r>
              <a:rPr lang="en-AU" dirty="0"/>
              <a:t>Ireland, J., Watters, J., Brownlee, J., Lupton, M. (2012). Elementary teacher’s conceptions of inquiry teaching: Messages for teacher development. </a:t>
            </a:r>
            <a:r>
              <a:rPr lang="en-AU" i="1" dirty="0"/>
              <a:t>Journal of Science Teacher Education</a:t>
            </a:r>
            <a:r>
              <a:rPr lang="en-AU" dirty="0"/>
              <a:t>, </a:t>
            </a:r>
            <a:r>
              <a:rPr lang="en-AU" i="1" dirty="0"/>
              <a:t>23</a:t>
            </a:r>
            <a:r>
              <a:rPr lang="en-AU" dirty="0"/>
              <a:t>, 2, 159-175. Available at </a:t>
            </a:r>
            <a:r>
              <a:rPr lang="en-AU" u="sng" dirty="0">
                <a:hlinkClick r:id="rId2"/>
              </a:rPr>
              <a:t>http://eprints.qut.edu.au/45680/</a:t>
            </a:r>
            <a:r>
              <a:rPr lang="en-AU" dirty="0"/>
              <a:t> or </a:t>
            </a:r>
            <a:r>
              <a:rPr lang="en-AU" u="sng" dirty="0">
                <a:hlinkClick r:id="rId3"/>
              </a:rPr>
              <a:t>officially</a:t>
            </a:r>
            <a:r>
              <a:rPr lang="en-AU" dirty="0"/>
              <a:t>.</a:t>
            </a:r>
          </a:p>
          <a:p>
            <a:r>
              <a:rPr lang="en-AU" u="sng" dirty="0">
                <a:hlinkClick r:id="rId4"/>
              </a:rPr>
              <a:t>Ireland, Joseph E.</a:t>
            </a:r>
            <a:r>
              <a:rPr lang="en-AU" dirty="0"/>
              <a:t>, </a:t>
            </a:r>
            <a:r>
              <a:rPr lang="en-AU" u="sng" dirty="0">
                <a:hlinkClick r:id="rId5"/>
              </a:rPr>
              <a:t>Watters, James J.</a:t>
            </a:r>
            <a:r>
              <a:rPr lang="en-AU" dirty="0"/>
              <a:t>, </a:t>
            </a:r>
            <a:r>
              <a:rPr lang="en-AU" u="sng" dirty="0">
                <a:hlinkClick r:id="rId6"/>
              </a:rPr>
              <a:t>Lupton, Mandy</a:t>
            </a:r>
            <a:r>
              <a:rPr lang="en-AU" dirty="0"/>
              <a:t>., &amp; </a:t>
            </a:r>
            <a:r>
              <a:rPr lang="en-AU" u="sng" dirty="0">
                <a:hlinkClick r:id="rId7"/>
              </a:rPr>
              <a:t>Lunn, Joanne M.</a:t>
            </a:r>
            <a:r>
              <a:rPr lang="en-AU" dirty="0"/>
              <a:t>,  (2014) Approaches to Inquiry Teaching: Elementary Teacher’s Perspectives. </a:t>
            </a:r>
            <a:r>
              <a:rPr lang="en-AU" i="1" u="sng" dirty="0">
                <a:hlinkClick r:id="rId8"/>
              </a:rPr>
              <a:t>International Journal of Science Education</a:t>
            </a:r>
            <a:r>
              <a:rPr lang="en-AU" dirty="0"/>
              <a:t>. </a:t>
            </a:r>
          </a:p>
          <a:p>
            <a:r>
              <a:rPr lang="en-AU" dirty="0"/>
              <a:t>Lederman, N.G. (2004). Scientific inquiry and science teaching. In </a:t>
            </a:r>
            <a:r>
              <a:rPr lang="en-AU" b="1" dirty="0"/>
              <a:t>L.B. Flick, &amp; N.G. Lederman, (Eds.), </a:t>
            </a:r>
            <a:r>
              <a:rPr lang="en-AU" b="1" i="1" dirty="0"/>
              <a:t>Scientific inquiry and nature of science : implications for teaching, learning and teacher education</a:t>
            </a:r>
            <a:r>
              <a:rPr lang="en-AU" b="1" dirty="0"/>
              <a:t>. </a:t>
            </a:r>
            <a:r>
              <a:rPr lang="en-AU" dirty="0"/>
              <a:t>Dordrecht, Netherlands : Kluwer Academic.</a:t>
            </a:r>
          </a:p>
          <a:p>
            <a:r>
              <a:rPr lang="en-AU" dirty="0"/>
              <a:t>Sandoval, W. A. (2005). Understanding students practical epistemologies and their influence on learning through inquiry.  </a:t>
            </a:r>
            <a:r>
              <a:rPr lang="en-AU" i="1" dirty="0"/>
              <a:t>Science Education, </a:t>
            </a:r>
            <a:r>
              <a:rPr lang="en-AU" dirty="0"/>
              <a:t>89 (4), 634-656</a:t>
            </a:r>
            <a:r>
              <a:rPr lang="en-AU" dirty="0" smtClean="0"/>
              <a:t>.</a:t>
            </a:r>
            <a:endParaRPr lang="en-AU" dirty="0"/>
          </a:p>
        </p:txBody>
      </p:sp>
      <p:sp>
        <p:nvSpPr>
          <p:cNvPr id="3" name="Title 2"/>
          <p:cNvSpPr>
            <a:spLocks noGrp="1"/>
          </p:cNvSpPr>
          <p:nvPr>
            <p:ph type="title"/>
          </p:nvPr>
        </p:nvSpPr>
        <p:spPr/>
        <p:txBody>
          <a:bodyPr/>
          <a:lstStyle/>
          <a:p>
            <a:r>
              <a:rPr lang="en-AU" dirty="0" smtClean="0"/>
              <a:t>Bibliography</a:t>
            </a:r>
            <a:endParaRPr lang="en-AU" dirty="0"/>
          </a:p>
        </p:txBody>
      </p:sp>
      <p:sp>
        <p:nvSpPr>
          <p:cNvPr id="4" name="Slide Number Placeholder 3"/>
          <p:cNvSpPr>
            <a:spLocks noGrp="1"/>
          </p:cNvSpPr>
          <p:nvPr>
            <p:ph type="sldNum" sz="quarter" idx="12"/>
          </p:nvPr>
        </p:nvSpPr>
        <p:spPr/>
        <p:txBody>
          <a:bodyPr/>
          <a:lstStyle/>
          <a:p>
            <a:fld id="{B30C01F4-7816-432E-BDB3-8F1E078B37E0}" type="slidenum">
              <a:rPr lang="en-AU" smtClean="0"/>
              <a:t>22</a:t>
            </a:fld>
            <a:endParaRPr lang="en-AU"/>
          </a:p>
        </p:txBody>
      </p:sp>
    </p:spTree>
    <p:extLst>
      <p:ext uri="{BB962C8B-B14F-4D97-AF65-F5344CB8AC3E}">
        <p14:creationId xmlns:p14="http://schemas.microsoft.com/office/powerpoint/2010/main" val="2980835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ctr">
              <a:buNone/>
            </a:pPr>
            <a:endParaRPr lang="en-AU" sz="4000" dirty="0" smtClean="0"/>
          </a:p>
          <a:p>
            <a:pPr marL="0" indent="0" algn="ctr">
              <a:buNone/>
            </a:pPr>
            <a:r>
              <a:rPr lang="en-AU" sz="7100" dirty="0" smtClean="0"/>
              <a:t>“</a:t>
            </a:r>
            <a:r>
              <a:rPr lang="en-AU" sz="7100" dirty="0"/>
              <a:t>Scientific knowledge is created.”</a:t>
            </a:r>
          </a:p>
        </p:txBody>
      </p:sp>
      <p:sp>
        <p:nvSpPr>
          <p:cNvPr id="2" name="Title 1"/>
          <p:cNvSpPr>
            <a:spLocks noGrp="1"/>
          </p:cNvSpPr>
          <p:nvPr>
            <p:ph type="title"/>
          </p:nvPr>
        </p:nvSpPr>
        <p:spPr/>
        <p:txBody>
          <a:bodyPr>
            <a:normAutofit fontScale="90000"/>
          </a:bodyPr>
          <a:lstStyle/>
          <a:p>
            <a:r>
              <a:rPr lang="en-AU" dirty="0"/>
              <a:t>Write down what you think is meant by the phrase</a:t>
            </a:r>
            <a:r>
              <a:rPr lang="en-AU" dirty="0" smtClean="0"/>
              <a:t>:</a:t>
            </a:r>
            <a:endParaRPr lang="en-AU" dirty="0"/>
          </a:p>
        </p:txBody>
      </p:sp>
      <p:sp>
        <p:nvSpPr>
          <p:cNvPr id="4" name="Slide Number Placeholder 3"/>
          <p:cNvSpPr>
            <a:spLocks noGrp="1"/>
          </p:cNvSpPr>
          <p:nvPr>
            <p:ph type="sldNum" sz="quarter" idx="12"/>
          </p:nvPr>
        </p:nvSpPr>
        <p:spPr/>
        <p:txBody>
          <a:bodyPr/>
          <a:lstStyle/>
          <a:p>
            <a:fld id="{B30C01F4-7816-432E-BDB3-8F1E078B37E0}" type="slidenum">
              <a:rPr lang="en-AU" smtClean="0"/>
              <a:t>3</a:t>
            </a:fld>
            <a:endParaRPr lang="en-AU"/>
          </a:p>
        </p:txBody>
      </p:sp>
    </p:spTree>
    <p:extLst>
      <p:ext uri="{BB962C8B-B14F-4D97-AF65-F5344CB8AC3E}">
        <p14:creationId xmlns:p14="http://schemas.microsoft.com/office/powerpoint/2010/main" val="391088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r>
              <a:rPr lang="en-AU" sz="2800" dirty="0" smtClean="0"/>
              <a:t>Question and Predict</a:t>
            </a:r>
            <a:endParaRPr lang="en-AU" sz="2800" dirty="0"/>
          </a:p>
          <a:p>
            <a:pPr lvl="0"/>
            <a:r>
              <a:rPr lang="en-AU" sz="2800" dirty="0" smtClean="0"/>
              <a:t>Plan and Conduct</a:t>
            </a:r>
            <a:endParaRPr lang="en-AU" sz="2800" dirty="0"/>
          </a:p>
          <a:p>
            <a:pPr lvl="0"/>
            <a:r>
              <a:rPr lang="en-AU" sz="2800" dirty="0" smtClean="0"/>
              <a:t>Process and Analyse</a:t>
            </a:r>
            <a:endParaRPr lang="en-AU" sz="2800" dirty="0"/>
          </a:p>
          <a:p>
            <a:pPr lvl="0"/>
            <a:r>
              <a:rPr lang="en-AU" sz="2800" dirty="0" smtClean="0"/>
              <a:t>Evaluate the activity</a:t>
            </a:r>
            <a:endParaRPr lang="en-AU" sz="2800" dirty="0"/>
          </a:p>
          <a:p>
            <a:pPr lvl="0"/>
            <a:r>
              <a:rPr lang="en-AU" sz="2800" dirty="0" smtClean="0"/>
              <a:t>Communicate your </a:t>
            </a:r>
            <a:r>
              <a:rPr lang="en-AU" sz="2800" dirty="0" smtClean="0"/>
              <a:t>conclusions</a:t>
            </a:r>
          </a:p>
          <a:p>
            <a:pPr lvl="0"/>
            <a:endParaRPr lang="en-AU" sz="2800" dirty="0" smtClean="0"/>
          </a:p>
          <a:p>
            <a:pPr lvl="0"/>
            <a:r>
              <a:rPr lang="en-AU" sz="2800" dirty="0" smtClean="0"/>
              <a:t>Repeat!</a:t>
            </a:r>
            <a:endParaRPr lang="en-AU" sz="2800" dirty="0"/>
          </a:p>
          <a:p>
            <a:endParaRPr lang="en-AU" sz="3200" dirty="0"/>
          </a:p>
        </p:txBody>
      </p:sp>
      <p:sp>
        <p:nvSpPr>
          <p:cNvPr id="3" name="Title 2"/>
          <p:cNvSpPr>
            <a:spLocks noGrp="1"/>
          </p:cNvSpPr>
          <p:nvPr>
            <p:ph type="title"/>
          </p:nvPr>
        </p:nvSpPr>
        <p:spPr/>
        <p:txBody>
          <a:bodyPr>
            <a:normAutofit fontScale="90000"/>
          </a:bodyPr>
          <a:lstStyle/>
          <a:p>
            <a:r>
              <a:rPr lang="en-AU" b="1" dirty="0"/>
              <a:t>How scientific knowledge is </a:t>
            </a:r>
            <a:r>
              <a:rPr lang="en-AU" b="1" dirty="0" smtClean="0"/>
              <a:t>created</a:t>
            </a:r>
            <a:endParaRPr lang="en-AU" dirty="0"/>
          </a:p>
        </p:txBody>
      </p:sp>
      <p:sp>
        <p:nvSpPr>
          <p:cNvPr id="4" name="Slide Number Placeholder 3"/>
          <p:cNvSpPr>
            <a:spLocks noGrp="1"/>
          </p:cNvSpPr>
          <p:nvPr>
            <p:ph type="sldNum" sz="quarter" idx="12"/>
          </p:nvPr>
        </p:nvSpPr>
        <p:spPr/>
        <p:txBody>
          <a:bodyPr/>
          <a:lstStyle/>
          <a:p>
            <a:fld id="{B30C01F4-7816-432E-BDB3-8F1E078B37E0}" type="slidenum">
              <a:rPr lang="en-AU" smtClean="0"/>
              <a:t>4</a:t>
            </a:fld>
            <a:endParaRPr lang="en-AU"/>
          </a:p>
        </p:txBody>
      </p:sp>
    </p:spTree>
    <p:extLst>
      <p:ext uri="{BB962C8B-B14F-4D97-AF65-F5344CB8AC3E}">
        <p14:creationId xmlns:p14="http://schemas.microsoft.com/office/powerpoint/2010/main" val="76439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AU" dirty="0">
                <a:solidFill>
                  <a:schemeClr val="tx1"/>
                </a:solidFill>
              </a:rPr>
              <a:t>Help students see the </a:t>
            </a:r>
            <a:r>
              <a:rPr lang="en-AU" i="1" dirty="0">
                <a:solidFill>
                  <a:schemeClr val="tx1"/>
                </a:solidFill>
              </a:rPr>
              <a:t>purpose</a:t>
            </a:r>
            <a:r>
              <a:rPr lang="en-AU" dirty="0">
                <a:solidFill>
                  <a:schemeClr val="tx1"/>
                </a:solidFill>
              </a:rPr>
              <a:t> of </a:t>
            </a:r>
            <a:r>
              <a:rPr lang="en-AU" dirty="0" smtClean="0">
                <a:solidFill>
                  <a:schemeClr val="tx1"/>
                </a:solidFill>
              </a:rPr>
              <a:t>science!!</a:t>
            </a:r>
            <a:endParaRPr lang="en-AU" dirty="0">
              <a:solidFill>
                <a:schemeClr val="tx1"/>
              </a:solidFill>
            </a:endParaRPr>
          </a:p>
          <a:p>
            <a:pPr lvl="0"/>
            <a:r>
              <a:rPr lang="en-AU" dirty="0">
                <a:solidFill>
                  <a:schemeClr val="tx1"/>
                </a:solidFill>
              </a:rPr>
              <a:t>Find a cause or problem they are passionate about</a:t>
            </a:r>
          </a:p>
          <a:p>
            <a:pPr lvl="0"/>
            <a:r>
              <a:rPr lang="en-AU" dirty="0">
                <a:solidFill>
                  <a:schemeClr val="tx1"/>
                </a:solidFill>
              </a:rPr>
              <a:t>Research it, look for solutions</a:t>
            </a:r>
          </a:p>
          <a:p>
            <a:pPr lvl="0"/>
            <a:r>
              <a:rPr lang="en-AU" dirty="0">
                <a:solidFill>
                  <a:schemeClr val="tx1"/>
                </a:solidFill>
              </a:rPr>
              <a:t>Test out the solution</a:t>
            </a:r>
          </a:p>
          <a:p>
            <a:pPr lvl="0"/>
            <a:r>
              <a:rPr lang="en-AU" dirty="0">
                <a:solidFill>
                  <a:schemeClr val="tx1"/>
                </a:solidFill>
              </a:rPr>
              <a:t>Come to a conclusion</a:t>
            </a:r>
          </a:p>
          <a:p>
            <a:pPr lvl="0"/>
            <a:r>
              <a:rPr lang="en-AU" dirty="0">
                <a:solidFill>
                  <a:schemeClr val="tx1"/>
                </a:solidFill>
              </a:rPr>
              <a:t>Tell everyone </a:t>
            </a:r>
            <a:r>
              <a:rPr lang="en-AU" i="1" dirty="0">
                <a:solidFill>
                  <a:schemeClr val="tx1"/>
                </a:solidFill>
              </a:rPr>
              <a:t>why it matters</a:t>
            </a:r>
            <a:r>
              <a:rPr lang="en-AU" dirty="0" smtClean="0">
                <a:solidFill>
                  <a:schemeClr val="tx1"/>
                </a:solidFill>
              </a:rPr>
              <a:t>!</a:t>
            </a:r>
          </a:p>
          <a:p>
            <a:pPr marL="0" lvl="0" indent="0">
              <a:buNone/>
            </a:pPr>
            <a:r>
              <a:rPr lang="en-AU" dirty="0" smtClean="0">
                <a:solidFill>
                  <a:schemeClr val="tx1"/>
                </a:solidFill>
              </a:rPr>
              <a:t>Science is in everything we do, all the time! </a:t>
            </a:r>
          </a:p>
          <a:p>
            <a:pPr marL="0" lvl="0" indent="0">
              <a:buNone/>
            </a:pPr>
            <a:r>
              <a:rPr lang="en-AU" dirty="0" smtClean="0">
                <a:solidFill>
                  <a:schemeClr val="tx1"/>
                </a:solidFill>
              </a:rPr>
              <a:t>We need to know science for the rest of our lives!</a:t>
            </a:r>
            <a:endParaRPr lang="en-AU" dirty="0">
              <a:solidFill>
                <a:schemeClr val="tx1"/>
              </a:solidFill>
            </a:endParaRPr>
          </a:p>
          <a:p>
            <a:endParaRPr lang="en-AU" dirty="0"/>
          </a:p>
        </p:txBody>
      </p:sp>
      <p:sp>
        <p:nvSpPr>
          <p:cNvPr id="3" name="Slide Number Placeholder 2"/>
          <p:cNvSpPr>
            <a:spLocks noGrp="1"/>
          </p:cNvSpPr>
          <p:nvPr>
            <p:ph type="sldNum" sz="quarter" idx="12"/>
          </p:nvPr>
        </p:nvSpPr>
        <p:spPr/>
        <p:txBody>
          <a:bodyPr/>
          <a:lstStyle/>
          <a:p>
            <a:fld id="{B30C01F4-7816-432E-BDB3-8F1E078B37E0}" type="slidenum">
              <a:rPr lang="en-AU" smtClean="0"/>
              <a:t>5</a:t>
            </a:fld>
            <a:endParaRPr lang="en-AU"/>
          </a:p>
        </p:txBody>
      </p:sp>
      <p:sp>
        <p:nvSpPr>
          <p:cNvPr id="4" name="Title 3"/>
          <p:cNvSpPr>
            <a:spLocks noGrp="1"/>
          </p:cNvSpPr>
          <p:nvPr>
            <p:ph type="title"/>
          </p:nvPr>
        </p:nvSpPr>
        <p:spPr/>
        <p:txBody>
          <a:bodyPr>
            <a:normAutofit/>
          </a:bodyPr>
          <a:lstStyle/>
          <a:p>
            <a:r>
              <a:rPr lang="en-AU" b="1" dirty="0">
                <a:solidFill>
                  <a:schemeClr val="bg1"/>
                </a:solidFill>
              </a:rPr>
              <a:t>Science </a:t>
            </a:r>
            <a:r>
              <a:rPr lang="en-AU" b="1" dirty="0" smtClean="0">
                <a:solidFill>
                  <a:schemeClr val="bg1"/>
                </a:solidFill>
              </a:rPr>
              <a:t>with Purpose!</a:t>
            </a:r>
            <a:endParaRPr lang="en-AU" dirty="0">
              <a:solidFill>
                <a:schemeClr val="bg1"/>
              </a:solidFill>
            </a:endParaRPr>
          </a:p>
        </p:txBody>
      </p:sp>
    </p:spTree>
    <p:extLst>
      <p:ext uri="{BB962C8B-B14F-4D97-AF65-F5344CB8AC3E}">
        <p14:creationId xmlns:p14="http://schemas.microsoft.com/office/powerpoint/2010/main" val="3902501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AU" sz="3200" b="1" dirty="0"/>
              <a:t>Points to ponder from the scientific </a:t>
            </a:r>
            <a:r>
              <a:rPr lang="en-AU" sz="3200" b="1" dirty="0" smtClean="0"/>
              <a:t>glossary</a:t>
            </a:r>
            <a:endParaRPr lang="en-AU" sz="3200" dirty="0"/>
          </a:p>
        </p:txBody>
      </p:sp>
      <p:sp>
        <p:nvSpPr>
          <p:cNvPr id="4" name="Slide Number Placeholder 3"/>
          <p:cNvSpPr>
            <a:spLocks noGrp="1"/>
          </p:cNvSpPr>
          <p:nvPr>
            <p:ph type="sldNum" sz="quarter" idx="12"/>
          </p:nvPr>
        </p:nvSpPr>
        <p:spPr/>
        <p:txBody>
          <a:bodyPr/>
          <a:lstStyle/>
          <a:p>
            <a:fld id="{B30C01F4-7816-432E-BDB3-8F1E078B37E0}" type="slidenum">
              <a:rPr lang="en-AU" smtClean="0"/>
              <a:t>6</a:t>
            </a:fld>
            <a:endParaRPr lang="en-AU"/>
          </a:p>
        </p:txBody>
      </p:sp>
      <p:sp>
        <p:nvSpPr>
          <p:cNvPr id="2" name="Content Placeholder 1"/>
          <p:cNvSpPr>
            <a:spLocks noGrp="1"/>
          </p:cNvSpPr>
          <p:nvPr>
            <p:ph sz="quarter" idx="13"/>
          </p:nvPr>
        </p:nvSpPr>
        <p:spPr/>
        <p:txBody>
          <a:bodyPr>
            <a:normAutofit fontScale="92500"/>
          </a:bodyPr>
          <a:lstStyle/>
          <a:p>
            <a:pPr marL="0" indent="0">
              <a:buNone/>
            </a:pPr>
            <a:r>
              <a:rPr lang="en-AU" dirty="0" smtClean="0"/>
              <a:t>What do these words mean?</a:t>
            </a:r>
          </a:p>
          <a:p>
            <a:r>
              <a:rPr lang="en-US" dirty="0"/>
              <a:t>Science: </a:t>
            </a:r>
          </a:p>
          <a:p>
            <a:pPr lvl="0"/>
            <a:r>
              <a:rPr lang="en-US" dirty="0" smtClean="0"/>
              <a:t>Theory</a:t>
            </a:r>
            <a:r>
              <a:rPr lang="en-US" dirty="0"/>
              <a:t>: </a:t>
            </a:r>
            <a:endParaRPr lang="en-US" dirty="0" smtClean="0"/>
          </a:p>
          <a:p>
            <a:pPr lvl="0"/>
            <a:r>
              <a:rPr lang="en-US" dirty="0" smtClean="0"/>
              <a:t>Hypothesis</a:t>
            </a:r>
          </a:p>
          <a:p>
            <a:pPr lvl="0"/>
            <a:r>
              <a:rPr lang="en-US" dirty="0" smtClean="0"/>
              <a:t>Experiment:</a:t>
            </a:r>
          </a:p>
          <a:p>
            <a:r>
              <a:rPr lang="en-US" dirty="0"/>
              <a:t>Prediction: </a:t>
            </a:r>
            <a:endParaRPr lang="en-AU" dirty="0"/>
          </a:p>
          <a:p>
            <a:pPr lvl="0"/>
            <a:r>
              <a:rPr lang="en-US" dirty="0" smtClean="0"/>
              <a:t>Research</a:t>
            </a:r>
            <a:r>
              <a:rPr lang="en-US" dirty="0"/>
              <a:t>: </a:t>
            </a:r>
            <a:endParaRPr lang="en-US" dirty="0" smtClean="0"/>
          </a:p>
          <a:p>
            <a:pPr lvl="0"/>
            <a:r>
              <a:rPr lang="en-US" dirty="0" smtClean="0"/>
              <a:t>Inquire</a:t>
            </a:r>
            <a:r>
              <a:rPr lang="en-US" dirty="0"/>
              <a:t>: </a:t>
            </a:r>
            <a:endParaRPr lang="en-AU" dirty="0"/>
          </a:p>
        </p:txBody>
      </p:sp>
      <p:pic>
        <p:nvPicPr>
          <p:cNvPr id="1026" name="Picture 2"/>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rcRect/>
          <a:stretch>
            <a:fillRect/>
          </a:stretch>
        </p:blipFill>
        <p:spPr bwMode="auto">
          <a:xfrm>
            <a:off x="5104064" y="2679700"/>
            <a:ext cx="2904622" cy="344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396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r>
              <a:rPr lang="en-AU" sz="2800" dirty="0"/>
              <a:t>Inquiry as experiences – making science engaging and hands on. </a:t>
            </a:r>
          </a:p>
          <a:p>
            <a:pPr lvl="0"/>
            <a:r>
              <a:rPr lang="en-AU" sz="2800" dirty="0" smtClean="0"/>
              <a:t>Inquiry </a:t>
            </a:r>
            <a:r>
              <a:rPr lang="en-AU" sz="2800" dirty="0"/>
              <a:t>as problems – helping students to be problem solvers. </a:t>
            </a:r>
          </a:p>
          <a:p>
            <a:pPr lvl="0"/>
            <a:r>
              <a:rPr lang="en-AU" sz="2800" dirty="0" smtClean="0"/>
              <a:t>Inquiry </a:t>
            </a:r>
            <a:r>
              <a:rPr lang="en-AU" sz="2800" dirty="0"/>
              <a:t>as student questions – helping students to ask and answer </a:t>
            </a:r>
            <a:r>
              <a:rPr lang="en-AU" sz="2800" b="1" i="1" dirty="0"/>
              <a:t>their own</a:t>
            </a:r>
            <a:r>
              <a:rPr lang="en-AU" sz="2800" dirty="0"/>
              <a:t> questions. </a:t>
            </a:r>
            <a:endParaRPr lang="en-AU" sz="2800" dirty="0" smtClean="0"/>
          </a:p>
          <a:p>
            <a:pPr marL="0" lvl="0" indent="0">
              <a:buNone/>
            </a:pPr>
            <a:r>
              <a:rPr lang="en-AU" sz="2800" dirty="0" smtClean="0"/>
              <a:t>Yet, for all this, we were not </a:t>
            </a:r>
            <a:r>
              <a:rPr lang="en-AU" sz="2800" b="1" i="1" dirty="0" smtClean="0"/>
              <a:t>Creating Science!</a:t>
            </a:r>
            <a:endParaRPr lang="en-AU" sz="2800" b="1" i="1" dirty="0"/>
          </a:p>
        </p:txBody>
      </p:sp>
      <p:sp>
        <p:nvSpPr>
          <p:cNvPr id="2" name="Title 1"/>
          <p:cNvSpPr>
            <a:spLocks noGrp="1"/>
          </p:cNvSpPr>
          <p:nvPr>
            <p:ph type="title"/>
          </p:nvPr>
        </p:nvSpPr>
        <p:spPr/>
        <p:txBody>
          <a:bodyPr>
            <a:normAutofit fontScale="90000"/>
          </a:bodyPr>
          <a:lstStyle/>
          <a:p>
            <a:r>
              <a:rPr lang="en-AU" dirty="0" smtClean="0"/>
              <a:t>So what </a:t>
            </a:r>
            <a:r>
              <a:rPr lang="en-AU" i="1" dirty="0" smtClean="0"/>
              <a:t>is</a:t>
            </a:r>
            <a:r>
              <a:rPr lang="en-AU" dirty="0" smtClean="0"/>
              <a:t> inquiry teaching</a:t>
            </a:r>
            <a:br>
              <a:rPr lang="en-AU" dirty="0" smtClean="0"/>
            </a:br>
            <a:r>
              <a:rPr lang="en-AU" dirty="0" smtClean="0"/>
              <a:t>(according to teachers)</a:t>
            </a:r>
            <a:endParaRPr lang="en-AU" dirty="0"/>
          </a:p>
        </p:txBody>
      </p:sp>
      <p:sp>
        <p:nvSpPr>
          <p:cNvPr id="4" name="Slide Number Placeholder 3"/>
          <p:cNvSpPr>
            <a:spLocks noGrp="1"/>
          </p:cNvSpPr>
          <p:nvPr>
            <p:ph type="sldNum" sz="quarter" idx="12"/>
          </p:nvPr>
        </p:nvSpPr>
        <p:spPr/>
        <p:txBody>
          <a:bodyPr/>
          <a:lstStyle/>
          <a:p>
            <a:fld id="{B30C01F4-7816-432E-BDB3-8F1E078B37E0}" type="slidenum">
              <a:rPr lang="en-AU" smtClean="0"/>
              <a:t>7</a:t>
            </a:fld>
            <a:endParaRPr lang="en-AU"/>
          </a:p>
        </p:txBody>
      </p:sp>
    </p:spTree>
    <p:extLst>
      <p:ext uri="{BB962C8B-B14F-4D97-AF65-F5344CB8AC3E}">
        <p14:creationId xmlns:p14="http://schemas.microsoft.com/office/powerpoint/2010/main" val="854785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80">
                                          <p:stCondLst>
                                            <p:cond delay="0"/>
                                          </p:stCondLst>
                                        </p:cTn>
                                        <p:tgtEl>
                                          <p:spTgt spid="3">
                                            <p:txEl>
                                              <p:pRg st="3" end="3"/>
                                            </p:txEl>
                                          </p:spTgt>
                                        </p:tgtEl>
                                      </p:cBhvr>
                                    </p:animEffect>
                                    <p:anim calcmode="lin" valueType="num">
                                      <p:cBhvr>
                                        <p:cTn id="2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xEl>
                                              <p:pRg st="3" end="3"/>
                                            </p:txEl>
                                          </p:spTgt>
                                        </p:tgtEl>
                                      </p:cBhvr>
                                      <p:to x="100000" y="60000"/>
                                    </p:animScale>
                                    <p:animScale>
                                      <p:cBhvr>
                                        <p:cTn id="29" dur="166" decel="50000">
                                          <p:stCondLst>
                                            <p:cond delay="676"/>
                                          </p:stCondLst>
                                        </p:cTn>
                                        <p:tgtEl>
                                          <p:spTgt spid="3">
                                            <p:txEl>
                                              <p:pRg st="3" end="3"/>
                                            </p:txEl>
                                          </p:spTgt>
                                        </p:tgtEl>
                                      </p:cBhvr>
                                      <p:to x="100000" y="100000"/>
                                    </p:animScale>
                                    <p:animScale>
                                      <p:cBhvr>
                                        <p:cTn id="30" dur="26">
                                          <p:stCondLst>
                                            <p:cond delay="1312"/>
                                          </p:stCondLst>
                                        </p:cTn>
                                        <p:tgtEl>
                                          <p:spTgt spid="3">
                                            <p:txEl>
                                              <p:pRg st="3" end="3"/>
                                            </p:txEl>
                                          </p:spTgt>
                                        </p:tgtEl>
                                      </p:cBhvr>
                                      <p:to x="100000" y="80000"/>
                                    </p:animScale>
                                    <p:animScale>
                                      <p:cBhvr>
                                        <p:cTn id="31" dur="166" decel="50000">
                                          <p:stCondLst>
                                            <p:cond delay="1338"/>
                                          </p:stCondLst>
                                        </p:cTn>
                                        <p:tgtEl>
                                          <p:spTgt spid="3">
                                            <p:txEl>
                                              <p:pRg st="3" end="3"/>
                                            </p:txEl>
                                          </p:spTgt>
                                        </p:tgtEl>
                                      </p:cBhvr>
                                      <p:to x="100000" y="100000"/>
                                    </p:animScale>
                                    <p:animScale>
                                      <p:cBhvr>
                                        <p:cTn id="32" dur="26">
                                          <p:stCondLst>
                                            <p:cond delay="1642"/>
                                          </p:stCondLst>
                                        </p:cTn>
                                        <p:tgtEl>
                                          <p:spTgt spid="3">
                                            <p:txEl>
                                              <p:pRg st="3" end="3"/>
                                            </p:txEl>
                                          </p:spTgt>
                                        </p:tgtEl>
                                      </p:cBhvr>
                                      <p:to x="100000" y="90000"/>
                                    </p:animScale>
                                    <p:animScale>
                                      <p:cBhvr>
                                        <p:cTn id="33" dur="166" decel="50000">
                                          <p:stCondLst>
                                            <p:cond delay="1668"/>
                                          </p:stCondLst>
                                        </p:cTn>
                                        <p:tgtEl>
                                          <p:spTgt spid="3">
                                            <p:txEl>
                                              <p:pRg st="3" end="3"/>
                                            </p:txEl>
                                          </p:spTgt>
                                        </p:tgtEl>
                                      </p:cBhvr>
                                      <p:to x="100000" y="100000"/>
                                    </p:animScale>
                                    <p:animScale>
                                      <p:cBhvr>
                                        <p:cTn id="34" dur="26">
                                          <p:stCondLst>
                                            <p:cond delay="1808"/>
                                          </p:stCondLst>
                                        </p:cTn>
                                        <p:tgtEl>
                                          <p:spTgt spid="3">
                                            <p:txEl>
                                              <p:pRg st="3" end="3"/>
                                            </p:txEl>
                                          </p:spTgt>
                                        </p:tgtEl>
                                      </p:cBhvr>
                                      <p:to x="100000" y="95000"/>
                                    </p:animScale>
                                    <p:animScale>
                                      <p:cBhvr>
                                        <p:cTn id="35"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AU" dirty="0" smtClean="0"/>
              <a:t>Recommendations to assist teachers in helping students to become </a:t>
            </a:r>
            <a:r>
              <a:rPr lang="en-AU" i="1" dirty="0" smtClean="0"/>
              <a:t>creators of scientific knowledge </a:t>
            </a:r>
            <a:r>
              <a:rPr lang="en-AU" dirty="0" smtClean="0"/>
              <a:t>:</a:t>
            </a:r>
          </a:p>
          <a:p>
            <a:pPr lvl="0"/>
            <a:r>
              <a:rPr lang="en-AU" sz="2600" dirty="0" smtClean="0"/>
              <a:t>During a demonstration</a:t>
            </a:r>
            <a:r>
              <a:rPr lang="en-AU" sz="2600" dirty="0"/>
              <a:t>, PAUSE to ask what they think will happen and </a:t>
            </a:r>
            <a:r>
              <a:rPr lang="en-AU" sz="2600" i="1" u="sng" dirty="0"/>
              <a:t>why</a:t>
            </a:r>
            <a:r>
              <a:rPr lang="en-AU" sz="2600" dirty="0"/>
              <a:t>.</a:t>
            </a:r>
          </a:p>
          <a:p>
            <a:pPr lvl="0"/>
            <a:r>
              <a:rPr lang="en-AU" sz="2600" dirty="0"/>
              <a:t>Get students to EXPLAIN their results. Have them JUSTIFY why they choose to believe this. This is what it takes to make science as an argument (I prefer debate).</a:t>
            </a:r>
          </a:p>
          <a:p>
            <a:pPr lvl="0"/>
            <a:r>
              <a:rPr lang="en-AU" sz="2600" dirty="0"/>
              <a:t>Don’t be afraid to NOT KNOW. Science begins with </a:t>
            </a:r>
            <a:r>
              <a:rPr lang="en-AU" sz="2600" i="1" dirty="0"/>
              <a:t>not knowing</a:t>
            </a:r>
            <a:r>
              <a:rPr lang="en-AU" sz="2600" dirty="0"/>
              <a:t> (i.e., with questions). Honest ignorance is always better than false knowledge.</a:t>
            </a:r>
          </a:p>
          <a:p>
            <a:pPr lvl="0"/>
            <a:r>
              <a:rPr lang="en-AU" sz="2600" dirty="0"/>
              <a:t>STOP to explain who came up with this theory, and </a:t>
            </a:r>
            <a:r>
              <a:rPr lang="en-AU" sz="2600" i="1" dirty="0"/>
              <a:t>how</a:t>
            </a:r>
            <a:r>
              <a:rPr lang="en-AU" sz="2600" dirty="0"/>
              <a:t> they convinced the world. Theories </a:t>
            </a:r>
            <a:r>
              <a:rPr lang="en-AU" sz="2600" i="1" dirty="0"/>
              <a:t>belong to people!</a:t>
            </a:r>
            <a:endParaRPr lang="en-AU" sz="2600" dirty="0"/>
          </a:p>
          <a:p>
            <a:pPr lvl="0"/>
            <a:r>
              <a:rPr lang="en-AU" sz="2600" dirty="0"/>
              <a:t>MAKE your explanations tentative – just like real science. It’s not about memorising other people’s ideas, but about learning why and what and how they convinced </a:t>
            </a:r>
            <a:r>
              <a:rPr lang="en-AU" sz="2600" dirty="0" smtClean="0"/>
              <a:t>us, and </a:t>
            </a:r>
            <a:r>
              <a:rPr lang="en-AU" sz="2600" dirty="0"/>
              <a:t>if they’ve convinced you! </a:t>
            </a:r>
            <a:r>
              <a:rPr lang="en-AU" sz="2600" dirty="0" smtClean="0"/>
              <a:t>(Sandoval</a:t>
            </a:r>
            <a:r>
              <a:rPr lang="en-AU" sz="2600" dirty="0"/>
              <a:t>, 2005 </a:t>
            </a:r>
            <a:r>
              <a:rPr lang="en-AU" sz="2600" dirty="0" smtClean="0"/>
              <a:t>, </a:t>
            </a:r>
            <a:r>
              <a:rPr lang="en-AU" sz="2600" dirty="0" err="1" smtClean="0"/>
              <a:t>Furtak</a:t>
            </a:r>
            <a:r>
              <a:rPr lang="en-AU" sz="2600" dirty="0"/>
              <a:t>, 2006). </a:t>
            </a:r>
            <a:endParaRPr lang="en-AU" sz="2600" dirty="0" smtClean="0"/>
          </a:p>
          <a:p>
            <a:pPr lvl="0"/>
            <a:r>
              <a:rPr lang="en-AU" sz="2600" dirty="0" smtClean="0"/>
              <a:t>Encourage </a:t>
            </a:r>
            <a:r>
              <a:rPr lang="en-AU" sz="2600" dirty="0"/>
              <a:t>questions! Ever answer is really just a new question in science! </a:t>
            </a:r>
            <a:endParaRPr lang="en-AU" sz="2600" dirty="0"/>
          </a:p>
        </p:txBody>
      </p:sp>
      <p:sp>
        <p:nvSpPr>
          <p:cNvPr id="3" name="Slide Number Placeholder 2"/>
          <p:cNvSpPr>
            <a:spLocks noGrp="1"/>
          </p:cNvSpPr>
          <p:nvPr>
            <p:ph type="sldNum" sz="quarter" idx="12"/>
          </p:nvPr>
        </p:nvSpPr>
        <p:spPr/>
        <p:txBody>
          <a:bodyPr/>
          <a:lstStyle/>
          <a:p>
            <a:fld id="{B30C01F4-7816-432E-BDB3-8F1E078B37E0}" type="slidenum">
              <a:rPr lang="en-AU" smtClean="0"/>
              <a:t>8</a:t>
            </a:fld>
            <a:endParaRPr lang="en-AU"/>
          </a:p>
        </p:txBody>
      </p:sp>
      <p:sp>
        <p:nvSpPr>
          <p:cNvPr id="4" name="Title 3"/>
          <p:cNvSpPr>
            <a:spLocks noGrp="1"/>
          </p:cNvSpPr>
          <p:nvPr>
            <p:ph type="title"/>
          </p:nvPr>
        </p:nvSpPr>
        <p:spPr/>
        <p:txBody>
          <a:bodyPr/>
          <a:lstStyle/>
          <a:p>
            <a:r>
              <a:rPr lang="en-AU" dirty="0" smtClean="0"/>
              <a:t>Make it real</a:t>
            </a:r>
            <a:endParaRPr lang="en-AU" dirty="0"/>
          </a:p>
        </p:txBody>
      </p:sp>
    </p:spTree>
    <p:extLst>
      <p:ext uri="{BB962C8B-B14F-4D97-AF65-F5344CB8AC3E}">
        <p14:creationId xmlns:p14="http://schemas.microsoft.com/office/powerpoint/2010/main" val="215598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Science is in EVERYTHING we do!</a:t>
            </a:r>
          </a:p>
          <a:p>
            <a:r>
              <a:rPr lang="en-AU" dirty="0" smtClean="0"/>
              <a:t>We want kids to know only know science, but to know that we ‘test ideas’ and ‘ask questions’.</a:t>
            </a:r>
          </a:p>
          <a:p>
            <a:r>
              <a:rPr lang="en-AU" dirty="0" smtClean="0"/>
              <a:t>The BEST science is happening in EARLY CHILDHOOD!</a:t>
            </a:r>
          </a:p>
          <a:p>
            <a:endParaRPr lang="en-AU" dirty="0"/>
          </a:p>
        </p:txBody>
      </p:sp>
      <p:sp>
        <p:nvSpPr>
          <p:cNvPr id="3" name="Slide Number Placeholder 2"/>
          <p:cNvSpPr>
            <a:spLocks noGrp="1"/>
          </p:cNvSpPr>
          <p:nvPr>
            <p:ph type="sldNum" sz="quarter" idx="12"/>
          </p:nvPr>
        </p:nvSpPr>
        <p:spPr/>
        <p:txBody>
          <a:bodyPr/>
          <a:lstStyle/>
          <a:p>
            <a:fld id="{B30C01F4-7816-432E-BDB3-8F1E078B37E0}" type="slidenum">
              <a:rPr lang="en-AU" smtClean="0"/>
              <a:t>9</a:t>
            </a:fld>
            <a:endParaRPr lang="en-AU"/>
          </a:p>
        </p:txBody>
      </p:sp>
      <p:sp>
        <p:nvSpPr>
          <p:cNvPr id="4" name="Title 3"/>
          <p:cNvSpPr>
            <a:spLocks noGrp="1"/>
          </p:cNvSpPr>
          <p:nvPr>
            <p:ph type="title"/>
          </p:nvPr>
        </p:nvSpPr>
        <p:spPr/>
        <p:txBody>
          <a:bodyPr/>
          <a:lstStyle/>
          <a:p>
            <a:r>
              <a:rPr lang="en-AU" dirty="0" smtClean="0"/>
              <a:t>Science is </a:t>
            </a:r>
            <a:r>
              <a:rPr lang="en-AU" dirty="0" smtClean="0"/>
              <a:t>Everywhere</a:t>
            </a:r>
            <a:r>
              <a:rPr lang="en-AU" dirty="0" smtClean="0"/>
              <a:t>!</a:t>
            </a:r>
            <a:endParaRPr lang="en-AU" dirty="0"/>
          </a:p>
        </p:txBody>
      </p:sp>
    </p:spTree>
    <p:extLst>
      <p:ext uri="{BB962C8B-B14F-4D97-AF65-F5344CB8AC3E}">
        <p14:creationId xmlns:p14="http://schemas.microsoft.com/office/powerpoint/2010/main" val="360282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2036</TotalTime>
  <Words>3730</Words>
  <Application>Microsoft Office PowerPoint</Application>
  <PresentationFormat>On-screen Show (4:3)</PresentationFormat>
  <Paragraphs>255</Paragraphs>
  <Slides>22</Slides>
  <Notes>12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Waveform</vt:lpstr>
      <vt:lpstr>Creating Science</vt:lpstr>
      <vt:lpstr>The Returning Roller</vt:lpstr>
      <vt:lpstr>Write down what you think is meant by the phrase:</vt:lpstr>
      <vt:lpstr>How scientific knowledge is created</vt:lpstr>
      <vt:lpstr>Science with Purpose!</vt:lpstr>
      <vt:lpstr>Points to ponder from the scientific glossary</vt:lpstr>
      <vt:lpstr>So what is inquiry teaching (according to teachers)</vt:lpstr>
      <vt:lpstr>Make it real</vt:lpstr>
      <vt:lpstr>Science is Everywhere!</vt:lpstr>
      <vt:lpstr>PowerPoint Presentation</vt:lpstr>
      <vt:lpstr>PowerPoint Presentation</vt:lpstr>
      <vt:lpstr>Pedagogical Content Knowledge</vt:lpstr>
      <vt:lpstr>Now, GO!</vt:lpstr>
      <vt:lpstr>Cycle of Inquiry</vt:lpstr>
      <vt:lpstr>Notes</vt:lpstr>
      <vt:lpstr>Putting student questions into the centre of the curriculum.</vt:lpstr>
      <vt:lpstr>Lederman (2004) cites 3 general levels of scientific inquiry;</vt:lpstr>
      <vt:lpstr>OUTCOME 4: CHILDREN ARE CONFIDENT AND INVOLVED LEARNERS</vt:lpstr>
      <vt:lpstr>Questions are the basis of science. </vt:lpstr>
      <vt:lpstr>Science is a people activity</vt:lpstr>
      <vt:lpstr>Surprise, this is the new curriculum! </vt:lpstr>
      <vt:lpstr>Bibliography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Joseph Ireland</dc:creator>
  <cp:lastModifiedBy>joseph ireland</cp:lastModifiedBy>
  <cp:revision>41</cp:revision>
  <dcterms:created xsi:type="dcterms:W3CDTF">2016-04-07T23:00:22Z</dcterms:created>
  <dcterms:modified xsi:type="dcterms:W3CDTF">2018-07-11T08:41:35Z</dcterms:modified>
</cp:coreProperties>
</file>